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68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6"/>
    <p:restoredTop sz="94586"/>
  </p:normalViewPr>
  <p:slideViewPr>
    <p:cSldViewPr snapToGrid="0" snapToObjects="1">
      <p:cViewPr varScale="1">
        <p:scale>
          <a:sx n="102" d="100"/>
          <a:sy n="102" d="100"/>
        </p:scale>
        <p:origin x="124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10F8E-5F2F-A243-B933-25ADBB8365F9}" type="datetimeFigureOut">
              <a:rPr lang="fr-FR" smtClean="0"/>
              <a:t>16/11/2015</a:t>
            </a:fld>
            <a:endParaRPr lang="fr-FR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7DA94A-C9CC-FD4B-BF13-4AB8B8D8D1AF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6659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B5D82-42CA-3046-98C0-D1F92E810C94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6308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23D0-05A0-4040-864C-BE6EFA05774E}" type="datetime1">
              <a:rPr lang="fr-CH" smtClean="0"/>
              <a:t>16.11.15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Nicole Cuddy, Psychologue spécialiste en Psychothérapie FSP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1650-1668-1547-AF8E-A7C2CD7112E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7314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125-C976-9C40-97D0-489AA3C4C676}" type="datetime1">
              <a:rPr lang="fr-CH" smtClean="0"/>
              <a:t>16.11.15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Nicole Cuddy, Psychologue spécialiste en Psychothérapie FSP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1650-1668-1547-AF8E-A7C2CD7112E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141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F7ED-4336-3F49-B846-1532915DB0D0}" type="datetime1">
              <a:rPr lang="fr-CH" smtClean="0"/>
              <a:t>16.11.15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Nicole Cuddy, Psychologue spécialiste en Psychothérapie FSP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1650-1668-1547-AF8E-A7C2CD7112E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029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7075-AA95-3E40-8BA0-80A7E2A33C5B}" type="datetime1">
              <a:rPr lang="fr-CH" smtClean="0"/>
              <a:t>16.11.15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Nicole Cuddy, Psychologue spécialiste en Psychothérapie FSP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1650-1668-1547-AF8E-A7C2CD7112E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964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B9EB-EB05-924B-B3B4-71F699B1AAC0}" type="datetime1">
              <a:rPr lang="fr-CH" smtClean="0"/>
              <a:t>16.11.15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Nicole Cuddy, Psychologue spécialiste en Psychothérapie FSP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1650-1668-1547-AF8E-A7C2CD7112E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5647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131B-CFBF-B049-BD8D-6EEF39B15CD4}" type="datetime1">
              <a:rPr lang="fr-CH" smtClean="0"/>
              <a:t>16.11.15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Nicole Cuddy, Psychologue spécialiste en Psychothérapie FSP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1650-1668-1547-AF8E-A7C2CD7112E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645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5BCA-4C3F-A344-8373-C9B036F86C86}" type="datetime1">
              <a:rPr lang="fr-CH" smtClean="0"/>
              <a:t>16.11.15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Nicole Cuddy, Psychologue spécialiste en Psychothérapie FSP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1650-1668-1547-AF8E-A7C2CD7112E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2437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78D7-65A5-7D40-B937-0A045DF31D15}" type="datetime1">
              <a:rPr lang="fr-CH" smtClean="0"/>
              <a:t>16.11.15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Nicole Cuddy, Psychologue spécialiste en Psychothérapie FSP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1650-1668-1547-AF8E-A7C2CD7112E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2873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CC10-5796-5045-8AD5-C8AEEC94C1BC}" type="datetime1">
              <a:rPr lang="fr-CH" smtClean="0"/>
              <a:t>16.11.15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Nicole Cuddy, Psychologue spécialiste en Psychothérapie FSP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1650-1668-1547-AF8E-A7C2CD7112E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531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C61D-7547-A047-A05E-5AC6DF3AE411}" type="datetime1">
              <a:rPr lang="fr-CH" smtClean="0"/>
              <a:t>16.11.15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Nicole Cuddy, Psychologue spécialiste en Psychothérapie FSP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1650-1668-1547-AF8E-A7C2CD7112E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740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H" dirty="0" smtClean="0"/>
              <a:t>Faire glisser l'image vers l'espace réservé ou cliquer sur l'icône pour l'ajouter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E9A3-4FA9-ED43-AEB9-22998A38D862}" type="datetime1">
              <a:rPr lang="fr-CH" smtClean="0"/>
              <a:t>16.11.15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Nicole Cuddy, Psychologue spécialiste en Psychothérapie FSP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1650-1668-1547-AF8E-A7C2CD7112E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529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F4D32-B9CF-4842-BA22-CFBFD7E5E106}" type="datetime1">
              <a:rPr lang="fr-CH" smtClean="0"/>
              <a:t>16.11.15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Nicole Cuddy, Psychologue spécialiste en Psychothérapie FSP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C1650-1668-1547-AF8E-A7C2CD7112E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5170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930638" y="1221570"/>
            <a:ext cx="760455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rgbClr val="ACCBF9"/>
                </a:solidFill>
              </a:rPr>
              <a:t> </a:t>
            </a:r>
            <a:r>
              <a:rPr lang="fr-FR" sz="44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DEFICIT D’ATTENTION</a:t>
            </a:r>
            <a:endParaRPr lang="fr-FR" sz="2800" u="sng" dirty="0" smtClean="0">
              <a:solidFill>
                <a:srgbClr val="ACCBF9"/>
              </a:solidFill>
              <a:latin typeface="Comic Sans MS Bold"/>
              <a:cs typeface="Comic Sans MS Bold"/>
            </a:endParaRPr>
          </a:p>
          <a:p>
            <a:pPr algn="ctr"/>
            <a:r>
              <a:rPr lang="fr-FR" sz="2800" u="sng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AVEC</a:t>
            </a:r>
            <a:r>
              <a:rPr lang="fr-FR" sz="28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 OU </a:t>
            </a:r>
            <a:r>
              <a:rPr lang="fr-FR" sz="2800" u="sng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SANS</a:t>
            </a:r>
            <a:r>
              <a:rPr lang="fr-FR" sz="28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 </a:t>
            </a:r>
          </a:p>
          <a:p>
            <a:pPr algn="ctr"/>
            <a:r>
              <a:rPr lang="fr-FR" sz="2800" dirty="0">
                <a:solidFill>
                  <a:srgbClr val="ACCBF9"/>
                </a:solidFill>
                <a:latin typeface="Comic Sans MS Bold"/>
                <a:cs typeface="Comic Sans MS Bold"/>
              </a:rPr>
              <a:t> </a:t>
            </a:r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HYPERACTIVITE</a:t>
            </a:r>
          </a:p>
          <a:p>
            <a:r>
              <a:rPr lang="fr-FR" sz="3600" dirty="0">
                <a:solidFill>
                  <a:srgbClr val="ACCBF9"/>
                </a:solidFill>
                <a:latin typeface="Comic Sans MS Bold"/>
                <a:cs typeface="Comic Sans MS Bold"/>
              </a:rPr>
              <a:t>	 </a:t>
            </a:r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 	   			(TDAH)</a:t>
            </a:r>
          </a:p>
          <a:p>
            <a:endParaRPr lang="fr-FR" sz="3600" dirty="0" smtClean="0">
              <a:solidFill>
                <a:srgbClr val="ACCBF9"/>
              </a:solidFill>
              <a:latin typeface="Comic Sans MS Bold"/>
              <a:cs typeface="Comic Sans MS Bold"/>
            </a:endParaRPr>
          </a:p>
          <a:p>
            <a:pPr algn="ctr"/>
            <a:r>
              <a:rPr lang="fr-FR" sz="3600" dirty="0">
                <a:solidFill>
                  <a:srgbClr val="FFFF00"/>
                </a:solidFill>
                <a:latin typeface="Comic Sans MS Bold"/>
                <a:cs typeface="Comic Sans MS Bold"/>
              </a:rPr>
              <a:t>c</a:t>
            </a:r>
            <a:r>
              <a:rPr lang="fr-FR" sz="3600" dirty="0" smtClean="0">
                <a:solidFill>
                  <a:srgbClr val="FFFF00"/>
                </a:solidFill>
                <a:latin typeface="Comic Sans MS Bold"/>
                <a:cs typeface="Comic Sans MS Bold"/>
              </a:rPr>
              <a:t>. mode de fonctionnement</a:t>
            </a:r>
            <a:endParaRPr lang="fr-FR" sz="3600" dirty="0">
              <a:solidFill>
                <a:srgbClr val="FFFF00"/>
              </a:solidFill>
              <a:latin typeface="Comic Sans MS Bold"/>
              <a:cs typeface="Comic Sans MS Bold"/>
            </a:endParaRPr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12"/>
          </p:nvPr>
        </p:nvSpPr>
        <p:spPr>
          <a:xfrm>
            <a:off x="688932" y="5473874"/>
            <a:ext cx="7164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/>
              <a:t>Nicole</a:t>
            </a:r>
            <a:r>
              <a:rPr lang="fr-FR" sz="1800" b="1" dirty="0" smtClean="0"/>
              <a:t> Cuddy, Psychologue spécialiste en Psychothérapie FSP</a:t>
            </a:r>
            <a:endParaRPr lang="fr-FR" sz="1800" b="1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1650-1668-1547-AF8E-A7C2CD7112E2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683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68107" y="172351"/>
            <a:ext cx="8848922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ACCBF9"/>
                </a:solidFill>
              </a:rPr>
              <a:t>         </a:t>
            </a:r>
            <a:r>
              <a:rPr lang="fr-FR" sz="4000" dirty="0" smtClean="0">
                <a:solidFill>
                  <a:srgbClr val="FF0000"/>
                </a:solidFill>
                <a:latin typeface="Comic Sans MS Bold"/>
                <a:cs typeface="Comic Sans MS Bold"/>
              </a:rPr>
              <a:t>TDAH et Psychothérapie</a:t>
            </a:r>
          </a:p>
          <a:p>
            <a:r>
              <a:rPr lang="fr-FR" sz="4000" dirty="0">
                <a:solidFill>
                  <a:srgbClr val="FF0000"/>
                </a:solidFill>
                <a:latin typeface="Comic Sans MS Bold"/>
                <a:cs typeface="Comic Sans MS Bold"/>
              </a:rPr>
              <a:t>	</a:t>
            </a:r>
            <a:r>
              <a:rPr lang="fr-FR" sz="4000" dirty="0" smtClean="0">
                <a:solidFill>
                  <a:srgbClr val="FF0000"/>
                </a:solidFill>
                <a:latin typeface="Comic Sans MS Bold"/>
                <a:cs typeface="Comic Sans MS Bold"/>
              </a:rPr>
              <a:t>	</a:t>
            </a:r>
          </a:p>
          <a:p>
            <a:r>
              <a:rPr lang="fr-FR" sz="4000" dirty="0" smtClean="0">
                <a:solidFill>
                  <a:srgbClr val="FF0000"/>
                </a:solidFill>
                <a:latin typeface="Comic Sans MS Bold"/>
                <a:cs typeface="Comic Sans MS Bold"/>
              </a:rPr>
              <a:t>Sans comorbidité</a:t>
            </a:r>
            <a:endParaRPr lang="fr-FR" sz="4000" dirty="0">
              <a:solidFill>
                <a:srgbClr val="FF0000"/>
              </a:solidFill>
              <a:latin typeface="Comic Sans MS Bold"/>
              <a:cs typeface="Comic Sans MS Bold"/>
            </a:endParaRPr>
          </a:p>
          <a:p>
            <a:r>
              <a:rPr lang="fr-FR" sz="40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-ponctuelle et brève</a:t>
            </a:r>
          </a:p>
          <a:p>
            <a:r>
              <a:rPr lang="fr-FR" sz="40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-orientée sur la difficulté</a:t>
            </a:r>
          </a:p>
          <a:p>
            <a:r>
              <a:rPr lang="fr-FR" sz="40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-stabilisation de l’estime de soi</a:t>
            </a:r>
          </a:p>
          <a:p>
            <a:r>
              <a:rPr lang="fr-FR" sz="40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-ponctuelle mais importante dans </a:t>
            </a:r>
          </a:p>
          <a:p>
            <a:r>
              <a:rPr lang="fr-FR" sz="4000" dirty="0">
                <a:solidFill>
                  <a:srgbClr val="ACCBF9"/>
                </a:solidFill>
                <a:latin typeface="Comic Sans MS Bold"/>
                <a:cs typeface="Comic Sans MS Bold"/>
              </a:rPr>
              <a:t> </a:t>
            </a:r>
            <a:r>
              <a:rPr lang="fr-FR" sz="40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la  durée.</a:t>
            </a:r>
          </a:p>
          <a:p>
            <a:r>
              <a:rPr lang="fr-FR" sz="4000" dirty="0" smtClean="0">
                <a:solidFill>
                  <a:srgbClr val="FF0000"/>
                </a:solidFill>
                <a:latin typeface="Comic Sans MS Bold"/>
                <a:cs typeface="Comic Sans MS Bold"/>
              </a:rPr>
              <a:t>Avec comorbidités</a:t>
            </a:r>
          </a:p>
          <a:p>
            <a:r>
              <a:rPr lang="fr-FR" sz="4000" dirty="0" smtClean="0">
                <a:solidFill>
                  <a:schemeClr val="tx2"/>
                </a:solidFill>
                <a:latin typeface="Comic Sans MS Bold"/>
                <a:cs typeface="Comic Sans MS Bold"/>
              </a:rPr>
              <a:t>Psychothérapie</a:t>
            </a:r>
            <a:r>
              <a:rPr lang="fr-FR" sz="4000" dirty="0" smtClean="0">
                <a:solidFill>
                  <a:srgbClr val="FF0000"/>
                </a:solidFill>
                <a:latin typeface="Comic Sans MS Bold"/>
                <a:cs typeface="Comic Sans MS Bold"/>
              </a:rPr>
              <a:t> </a:t>
            </a:r>
            <a:r>
              <a:rPr lang="fr-FR" sz="40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adaptée</a:t>
            </a:r>
          </a:p>
          <a:p>
            <a:endParaRPr lang="fr-FR" sz="4000" dirty="0" smtClean="0">
              <a:solidFill>
                <a:srgbClr val="FF0000"/>
              </a:solidFill>
              <a:latin typeface="Comic Sans MS Bold"/>
              <a:cs typeface="Comic Sans MS Bold"/>
            </a:endParaRPr>
          </a:p>
          <a:p>
            <a:endParaRPr lang="fr-FR" sz="4000" dirty="0" smtClean="0">
              <a:solidFill>
                <a:srgbClr val="ACCBF9"/>
              </a:solidFill>
              <a:latin typeface="Comic Sans MS Bold"/>
              <a:cs typeface="Comic Sans MS Bold"/>
            </a:endParaRPr>
          </a:p>
          <a:p>
            <a:endParaRPr lang="fr-FR" sz="4400" dirty="0" smtClean="0">
              <a:solidFill>
                <a:srgbClr val="ACCBF9"/>
              </a:solidFill>
              <a:latin typeface="Comic Sans MS Bold"/>
              <a:cs typeface="Comic Sans MS Bold"/>
            </a:endParaRPr>
          </a:p>
          <a:p>
            <a:endParaRPr lang="fr-FR" sz="3200" dirty="0" smtClean="0">
              <a:solidFill>
                <a:srgbClr val="ACCBF9"/>
              </a:solidFill>
              <a:latin typeface="Comic Sans MS Bold"/>
              <a:cs typeface="Comic Sans MS Bold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Nicole Cuddy, Psychologue spécialiste en Psychothérapie FSP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1650-1668-1547-AF8E-A7C2CD7112E2}" type="slidenum">
              <a:rPr lang="fr-FR" smtClean="0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389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11661" y="340484"/>
            <a:ext cx="8751737" cy="8648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FF0000"/>
                </a:solidFill>
                <a:latin typeface="Comic Sans MS Bold"/>
                <a:cs typeface="Comic Sans MS Bold"/>
              </a:rPr>
              <a:t>TDAH est tjrs lié à une personne</a:t>
            </a:r>
          </a:p>
          <a:p>
            <a:r>
              <a:rPr lang="fr-FR" sz="4000" dirty="0">
                <a:solidFill>
                  <a:srgbClr val="ACCBF9"/>
                </a:solidFill>
                <a:latin typeface="Comic Sans MS Bold"/>
                <a:cs typeface="Comic Sans MS Bold"/>
              </a:rPr>
              <a:t>A</a:t>
            </a:r>
            <a:r>
              <a:rPr lang="fr-FR" sz="40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vec sa personnalité.</a:t>
            </a:r>
          </a:p>
          <a:p>
            <a:r>
              <a:rPr lang="fr-FR" sz="40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Ses difficultés cognitives (si).</a:t>
            </a:r>
          </a:p>
          <a:p>
            <a:r>
              <a:rPr lang="fr-FR" sz="40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Son mode de fonctionnement.</a:t>
            </a:r>
          </a:p>
          <a:p>
            <a:r>
              <a:rPr lang="fr-FR" sz="40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Ses mécanismes de défense.</a:t>
            </a:r>
          </a:p>
          <a:p>
            <a:r>
              <a:rPr lang="fr-FR" sz="40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Son comportement.</a:t>
            </a:r>
          </a:p>
          <a:p>
            <a:r>
              <a:rPr lang="fr-FR" sz="40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Sa manière d’établir les relations.</a:t>
            </a:r>
          </a:p>
          <a:p>
            <a:r>
              <a:rPr lang="fr-FR" sz="40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Sa manière de gérer ses émotions.</a:t>
            </a:r>
          </a:p>
          <a:p>
            <a:r>
              <a:rPr lang="fr-FR" sz="40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Sa manière de vivre.</a:t>
            </a:r>
          </a:p>
          <a:p>
            <a:endParaRPr lang="fr-FR" sz="4000" dirty="0" smtClean="0">
              <a:solidFill>
                <a:srgbClr val="ACCBF9"/>
              </a:solidFill>
              <a:latin typeface="Comic Sans MS Bold"/>
              <a:cs typeface="Comic Sans MS Bold"/>
            </a:endParaRPr>
          </a:p>
          <a:p>
            <a:endParaRPr lang="fr-FR" sz="4000" dirty="0" smtClean="0">
              <a:solidFill>
                <a:srgbClr val="ACCBF9"/>
              </a:solidFill>
              <a:latin typeface="Comic Sans MS Bold"/>
              <a:cs typeface="Comic Sans MS Bold"/>
            </a:endParaRPr>
          </a:p>
          <a:p>
            <a:endParaRPr lang="fr-FR" sz="4000" dirty="0" smtClean="0">
              <a:solidFill>
                <a:srgbClr val="ACCBF9"/>
              </a:solidFill>
              <a:latin typeface="Comic Sans MS Bold"/>
              <a:cs typeface="Comic Sans MS Bold"/>
            </a:endParaRPr>
          </a:p>
          <a:p>
            <a:endParaRPr lang="fr-FR" sz="4400" dirty="0" smtClean="0">
              <a:solidFill>
                <a:srgbClr val="ACCBF9"/>
              </a:solidFill>
              <a:latin typeface="Comic Sans MS Bold"/>
              <a:cs typeface="Comic Sans MS Bold"/>
            </a:endParaRPr>
          </a:p>
          <a:p>
            <a:endParaRPr lang="fr-FR" sz="3200" dirty="0" smtClean="0">
              <a:solidFill>
                <a:srgbClr val="ACCBF9"/>
              </a:solidFill>
              <a:latin typeface="Comic Sans MS Bold"/>
              <a:cs typeface="Comic Sans MS Bold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Nicole Cuddy, Psychologue spécialiste en Psychothérapie FSP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1650-1668-1547-AF8E-A7C2CD7112E2}" type="slidenum">
              <a:rPr lang="fr-FR" smtClean="0"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874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777240" y="4362750"/>
            <a:ext cx="7543800" cy="1428450"/>
          </a:xfrm>
        </p:spPr>
        <p:txBody>
          <a:bodyPr/>
          <a:lstStyle/>
          <a:p>
            <a:r>
              <a:rPr lang="fr-FR" b="1" dirty="0" smtClean="0">
                <a:solidFill>
                  <a:schemeClr val="tx2"/>
                </a:solidFill>
              </a:rPr>
              <a:t/>
            </a:r>
            <a:br>
              <a:rPr lang="fr-FR" b="1" dirty="0" smtClean="0">
                <a:solidFill>
                  <a:schemeClr val="tx2"/>
                </a:solidFill>
              </a:rPr>
            </a:br>
            <a:endParaRPr lang="fr-FR" sz="2800" b="1" dirty="0">
              <a:solidFill>
                <a:srgbClr val="FF0000"/>
              </a:solidFill>
            </a:endParaRPr>
          </a:p>
        </p:txBody>
      </p:sp>
      <p:pic>
        <p:nvPicPr>
          <p:cNvPr id="12" name="Espace réservé du contenu 11" descr=" hyp motrice - Version 4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6788" r="-16788"/>
          <a:stretch>
            <a:fillRect/>
          </a:stretch>
        </p:blipFill>
        <p:spPr>
          <a:xfrm>
            <a:off x="4486582" y="1256320"/>
            <a:ext cx="5145921" cy="5033537"/>
          </a:xfrm>
        </p:spPr>
      </p:pic>
      <p:sp>
        <p:nvSpPr>
          <p:cNvPr id="13" name="ZoneTexte 12"/>
          <p:cNvSpPr txBox="1"/>
          <p:nvPr/>
        </p:nvSpPr>
        <p:spPr>
          <a:xfrm>
            <a:off x="79533" y="-138057"/>
            <a:ext cx="897316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>
                <a:solidFill>
                  <a:srgbClr val="FF0000"/>
                </a:solidFill>
                <a:latin typeface="Comic Sans MS Bold"/>
                <a:cs typeface="Comic Sans MS Bold"/>
              </a:rPr>
              <a:t>         Conclusion</a:t>
            </a:r>
          </a:p>
          <a:p>
            <a:r>
              <a:rPr lang="fr-FR" sz="4800" dirty="0" smtClean="0">
                <a:solidFill>
                  <a:srgbClr val="FF0000"/>
                </a:solidFill>
                <a:latin typeface="Comic Sans MS Bold"/>
                <a:cs typeface="Comic Sans MS Bold"/>
              </a:rPr>
              <a:t>Les TDAH sont </a:t>
            </a:r>
          </a:p>
          <a:p>
            <a:r>
              <a:rPr lang="fr-FR" sz="4800" dirty="0" smtClean="0">
                <a:solidFill>
                  <a:srgbClr val="FF0000"/>
                </a:solidFill>
                <a:latin typeface="Comic Sans MS Bold"/>
                <a:cs typeface="Comic Sans MS Bold"/>
              </a:rPr>
              <a:t>tous différents</a:t>
            </a:r>
          </a:p>
          <a:p>
            <a:r>
              <a:rPr lang="fr-FR" sz="4400" dirty="0" smtClean="0">
                <a:solidFill>
                  <a:schemeClr val="tx2"/>
                </a:solidFill>
                <a:latin typeface="Comic Sans MS Bold"/>
                <a:cs typeface="Comic Sans MS Bold"/>
              </a:rPr>
              <a:t>Ils ont Traits et </a:t>
            </a:r>
          </a:p>
          <a:p>
            <a:r>
              <a:rPr lang="fr-FR" sz="4400" dirty="0" smtClean="0">
                <a:solidFill>
                  <a:schemeClr val="tx2"/>
                </a:solidFill>
                <a:latin typeface="Comic Sans MS Bold"/>
                <a:cs typeface="Comic Sans MS Bold"/>
              </a:rPr>
              <a:t>fonctionnements </a:t>
            </a:r>
          </a:p>
          <a:p>
            <a:r>
              <a:rPr lang="fr-FR" sz="4400" dirty="0" smtClean="0">
                <a:solidFill>
                  <a:schemeClr val="tx2"/>
                </a:solidFill>
                <a:latin typeface="Comic Sans MS Bold"/>
                <a:cs typeface="Comic Sans MS Bold"/>
              </a:rPr>
              <a:t>communs mais </a:t>
            </a:r>
          </a:p>
          <a:p>
            <a:r>
              <a:rPr lang="fr-FR" sz="4400" dirty="0">
                <a:solidFill>
                  <a:schemeClr val="tx2"/>
                </a:solidFill>
                <a:latin typeface="Comic Sans MS Bold"/>
                <a:cs typeface="Comic Sans MS Bold"/>
              </a:rPr>
              <a:t>d</a:t>
            </a:r>
            <a:r>
              <a:rPr lang="fr-FR" sz="4400" dirty="0" smtClean="0">
                <a:solidFill>
                  <a:schemeClr val="tx2"/>
                </a:solidFill>
                <a:latin typeface="Comic Sans MS Bold"/>
                <a:cs typeface="Comic Sans MS Bold"/>
              </a:rPr>
              <a:t>es Personnalités </a:t>
            </a:r>
          </a:p>
          <a:p>
            <a:r>
              <a:rPr lang="fr-FR" sz="4400" dirty="0" smtClean="0">
                <a:solidFill>
                  <a:schemeClr val="tx2"/>
                </a:solidFill>
                <a:latin typeface="Comic Sans MS Bold"/>
                <a:cs typeface="Comic Sans MS Bold"/>
              </a:rPr>
              <a:t>  différentes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Nicole Cuddy, Psychologue spécialiste en Psychothérapie FSP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1650-1668-1547-AF8E-A7C2CD7112E2}" type="slidenum">
              <a:rPr lang="fr-FR" smtClean="0"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23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Les difficultés qu’ils rencontrent</a:t>
            </a:r>
            <a:br>
              <a:rPr lang="fr-FR" b="1" dirty="0" smtClean="0">
                <a:solidFill>
                  <a:srgbClr val="FF0000"/>
                </a:solidFill>
              </a:rPr>
            </a:br>
            <a:r>
              <a:rPr lang="fr-FR" b="1" dirty="0" smtClean="0">
                <a:solidFill>
                  <a:srgbClr val="FF0000"/>
                </a:solidFill>
              </a:rPr>
              <a:t>dans les différents domaines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Nicole Cuddy, Psychologue spécialiste en Psychothérapie FSP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1650-1668-1547-AF8E-A7C2CD7112E2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2491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7240" y="4711770"/>
            <a:ext cx="7543800" cy="1079430"/>
          </a:xfrm>
        </p:spPr>
        <p:txBody>
          <a:bodyPr/>
          <a:lstStyle/>
          <a:p>
            <a:r>
              <a:rPr lang="fr-FR" sz="3600" b="1" dirty="0" smtClean="0">
                <a:solidFill>
                  <a:srgbClr val="FF0000"/>
                </a:solidFill>
              </a:rPr>
              <a:t>   		</a:t>
            </a:r>
            <a:endParaRPr lang="fr-FR" sz="1800" dirty="0">
              <a:solidFill>
                <a:srgbClr val="ACCBF9"/>
              </a:solidFill>
              <a:latin typeface="Comic Sans MS Bold"/>
              <a:cs typeface="Comic Sans MS Bold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930638" y="1221570"/>
            <a:ext cx="7604557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ACCBF9"/>
                </a:solidFill>
              </a:rPr>
              <a:t> </a:t>
            </a:r>
            <a:r>
              <a:rPr lang="fr-FR" sz="4800" b="1" dirty="0" smtClean="0">
                <a:solidFill>
                  <a:srgbClr val="FF0000"/>
                </a:solidFill>
              </a:rPr>
              <a:t>TDAH   le fonctionnement</a:t>
            </a:r>
            <a:endParaRPr lang="fr-FR" sz="4800" b="1" dirty="0" smtClean="0">
              <a:solidFill>
                <a:srgbClr val="FF0000"/>
              </a:solidFill>
              <a:latin typeface="Comic Sans MS Bold"/>
              <a:cs typeface="Comic Sans MS Bold"/>
            </a:endParaRPr>
          </a:p>
          <a:p>
            <a:r>
              <a:rPr lang="fr-FR" sz="44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         </a:t>
            </a:r>
          </a:p>
          <a:p>
            <a:r>
              <a:rPr lang="fr-FR" sz="44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-A. De la pensée</a:t>
            </a:r>
          </a:p>
          <a:p>
            <a:r>
              <a:rPr lang="fr-FR" sz="44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-B. Du comportement</a:t>
            </a:r>
          </a:p>
          <a:p>
            <a:r>
              <a:rPr lang="fr-FR" sz="44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-C. Dans le relationnel</a:t>
            </a:r>
          </a:p>
          <a:p>
            <a:r>
              <a:rPr lang="fr-FR" sz="44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-D.Dans la vie quotidienne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Nicole Cuddy, Psychologue spécialiste en Psychothérapie FSP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1650-1668-1547-AF8E-A7C2CD7112E2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530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282781"/>
            <a:ext cx="905646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ACCBF9"/>
                </a:solidFill>
              </a:rPr>
              <a:t>         </a:t>
            </a:r>
            <a:r>
              <a:rPr lang="fr-FR" sz="4000" dirty="0" smtClean="0">
                <a:solidFill>
                  <a:srgbClr val="FF0000"/>
                </a:solidFill>
                <a:latin typeface="Comic Sans MS Bold"/>
                <a:cs typeface="Comic Sans MS Bold"/>
              </a:rPr>
              <a:t>TDAH    La pensée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Ils pensent en image /mots/ressenti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Le langage n’est pas le support de la pensée.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Ils ne pensent pas par étape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Ils sont svt hors sujet (école)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Ils sont souvent hors temps (futur)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Ils mémorisent mal le par cœur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Ils oublient très vite la théorie.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Ils ne hiérarchisent pas détail/imp</a:t>
            </a:r>
            <a:r>
              <a:rPr lang="fr-FR" sz="40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,</a:t>
            </a:r>
          </a:p>
          <a:p>
            <a:endParaRPr lang="fr-FR" sz="4400" dirty="0" smtClean="0">
              <a:solidFill>
                <a:srgbClr val="ACCBF9"/>
              </a:solidFill>
              <a:latin typeface="Comic Sans MS Bold"/>
              <a:cs typeface="Comic Sans MS Bold"/>
            </a:endParaRPr>
          </a:p>
          <a:p>
            <a:endParaRPr lang="fr-FR" sz="3200" dirty="0" smtClean="0">
              <a:solidFill>
                <a:srgbClr val="ACCBF9"/>
              </a:solidFill>
              <a:latin typeface="Comic Sans MS Bold"/>
              <a:cs typeface="Comic Sans MS Bold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Nicole Cuddy, Psychologue spécialiste en Psychothérapie FSP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1650-1668-1547-AF8E-A7C2CD7112E2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899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10440" y="255171"/>
            <a:ext cx="903356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ACCBF9"/>
                </a:solidFill>
              </a:rPr>
              <a:t>         </a:t>
            </a:r>
            <a:r>
              <a:rPr lang="fr-FR" sz="4000" dirty="0" smtClean="0">
                <a:solidFill>
                  <a:srgbClr val="FF0000"/>
                </a:solidFill>
                <a:latin typeface="Comic Sans MS Bold"/>
                <a:cs typeface="Comic Sans MS Bold"/>
              </a:rPr>
              <a:t>TDAH    La pensée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Ils sont dans le futur pas(présent)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Ils vont directement au but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Ils procrastinent .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Ils fonctionnent à l’affectif.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Ils sont souvent mal compris.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Ils anticipent le désir des autres.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Difficultés avec abstrait Math/Fran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Hyperactivité mentale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S’arrêtent de parler au milieu phrase</a:t>
            </a:r>
          </a:p>
          <a:p>
            <a:endParaRPr lang="fr-FR" sz="4400" dirty="0" smtClean="0">
              <a:solidFill>
                <a:srgbClr val="ACCBF9"/>
              </a:solidFill>
              <a:latin typeface="Comic Sans MS Bold"/>
              <a:cs typeface="Comic Sans MS Bold"/>
            </a:endParaRPr>
          </a:p>
          <a:p>
            <a:endParaRPr lang="fr-FR" sz="3200" dirty="0" smtClean="0">
              <a:solidFill>
                <a:srgbClr val="ACCBF9"/>
              </a:solidFill>
              <a:latin typeface="Comic Sans MS Bold"/>
              <a:cs typeface="Comic Sans MS Bold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Nicole Cuddy, Psychologue spécialiste en Psychothérapie FSP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1650-1668-1547-AF8E-A7C2CD7112E2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723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48488" y="407032"/>
            <a:ext cx="8697067" cy="6801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ACCBF9"/>
                </a:solidFill>
              </a:rPr>
              <a:t>         </a:t>
            </a:r>
            <a:r>
              <a:rPr lang="fr-FR" sz="4000" dirty="0" smtClean="0">
                <a:solidFill>
                  <a:srgbClr val="FF0000"/>
                </a:solidFill>
                <a:latin typeface="Comic Sans MS Bold"/>
                <a:cs typeface="Comic Sans MS Bold"/>
              </a:rPr>
              <a:t>TDAH et comportement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Ils interrompent svt =peur d’oublier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Ils peuvent dire des choses (colère)et les regretter (se souviennent même +)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Ils s’ennuient  = ils taquinent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Ils ne sont pas rancuniers.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Ils procrastinent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Ils oublient et perdent leurs affaires. Ils sont très tactiles et bougent ++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Ils ont svt du désordre et  oublis</a:t>
            </a:r>
          </a:p>
          <a:p>
            <a:endParaRPr lang="fr-FR" sz="3200" dirty="0" smtClean="0">
              <a:solidFill>
                <a:srgbClr val="ACCBF9"/>
              </a:solidFill>
              <a:latin typeface="Comic Sans MS Bold"/>
              <a:cs typeface="Comic Sans MS Bold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Nicole Cuddy, Psychologue spécialiste en Psychothérapie FSP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1650-1668-1547-AF8E-A7C2CD7112E2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031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96634" y="277841"/>
            <a:ext cx="891794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ACCBF9"/>
                </a:solidFill>
              </a:rPr>
              <a:t>         </a:t>
            </a:r>
            <a:r>
              <a:rPr lang="fr-FR" sz="4000" dirty="0" smtClean="0">
                <a:solidFill>
                  <a:srgbClr val="FF0000"/>
                </a:solidFill>
                <a:latin typeface="Comic Sans MS Bold"/>
                <a:cs typeface="Comic Sans MS Bold"/>
              </a:rPr>
              <a:t>TDAH et le relationnel</a:t>
            </a:r>
          </a:p>
          <a:p>
            <a:r>
              <a:rPr lang="fr-FR" sz="32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Relations sociales difficiles (Vite)</a:t>
            </a:r>
          </a:p>
          <a:p>
            <a:r>
              <a:rPr lang="fr-FR" sz="32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Souvent exclusifs</a:t>
            </a:r>
          </a:p>
          <a:p>
            <a:r>
              <a:rPr lang="fr-FR" sz="32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Faux indices de ce qu’ils ressentent</a:t>
            </a:r>
          </a:p>
          <a:p>
            <a:r>
              <a:rPr lang="fr-FR" sz="32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Meilleurs dans relations individuelles</a:t>
            </a:r>
          </a:p>
          <a:p>
            <a:r>
              <a:rPr lang="fr-FR" sz="32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Toujours prêts à aider</a:t>
            </a:r>
          </a:p>
          <a:p>
            <a:r>
              <a:rPr lang="fr-FR" sz="32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Ne vivent pas les émotions (futur)</a:t>
            </a:r>
          </a:p>
          <a:p>
            <a:r>
              <a:rPr lang="fr-FR" sz="32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Souvent jalousie (fratrie)</a:t>
            </a:r>
          </a:p>
          <a:p>
            <a:r>
              <a:rPr lang="fr-FR" sz="32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Difficile à rassasier relationellement</a:t>
            </a:r>
          </a:p>
          <a:p>
            <a:r>
              <a:rPr lang="fr-FR" sz="32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Hypersensibles mais l’expriment mal</a:t>
            </a:r>
          </a:p>
          <a:p>
            <a:endParaRPr lang="fr-FR" sz="3200" dirty="0" smtClean="0">
              <a:solidFill>
                <a:srgbClr val="ACCBF9"/>
              </a:solidFill>
              <a:latin typeface="Comic Sans MS Bold"/>
              <a:cs typeface="Comic Sans MS Bold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Nicole Cuddy, Psychologue spécialiste en Psychothérapie FSP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1650-1668-1547-AF8E-A7C2CD7112E2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805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35903" y="288816"/>
            <a:ext cx="891794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ACCBF9"/>
                </a:solidFill>
              </a:rPr>
              <a:t>         </a:t>
            </a:r>
            <a:r>
              <a:rPr lang="fr-FR" sz="4000" dirty="0" smtClean="0">
                <a:solidFill>
                  <a:srgbClr val="FF0000"/>
                </a:solidFill>
                <a:latin typeface="Comic Sans MS Bold"/>
                <a:cs typeface="Comic Sans MS Bold"/>
              </a:rPr>
              <a:t>TDAH et le relationnel</a:t>
            </a:r>
          </a:p>
          <a:p>
            <a:endParaRPr lang="fr-FR" sz="4000" dirty="0" smtClean="0">
              <a:solidFill>
                <a:srgbClr val="FF0000"/>
              </a:solidFill>
              <a:latin typeface="Comic Sans MS Bold"/>
              <a:cs typeface="Comic Sans MS Bold"/>
            </a:endParaRPr>
          </a:p>
          <a:p>
            <a:r>
              <a:rPr lang="fr-FR" sz="28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Relations sociales difficiles</a:t>
            </a:r>
            <a:r>
              <a:rPr lang="fr-FR" sz="2800" dirty="0">
                <a:solidFill>
                  <a:srgbClr val="ACCBF9"/>
                </a:solidFill>
                <a:latin typeface="Comic Sans MS Bold"/>
                <a:cs typeface="Comic Sans MS Bold"/>
              </a:rPr>
              <a:t> </a:t>
            </a:r>
            <a:r>
              <a:rPr lang="fr-FR" sz="28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(Vite).</a:t>
            </a:r>
          </a:p>
          <a:p>
            <a:r>
              <a:rPr lang="fr-FR" sz="28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Souvent exclusifs.</a:t>
            </a:r>
          </a:p>
          <a:p>
            <a:r>
              <a:rPr lang="fr-FR" sz="28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Faux indices de ce qu’ils ressentent.</a:t>
            </a:r>
          </a:p>
          <a:p>
            <a:r>
              <a:rPr lang="fr-FR" sz="28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Meilleurs dans relations individuelles.</a:t>
            </a:r>
          </a:p>
          <a:p>
            <a:r>
              <a:rPr lang="fr-FR" sz="28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Toujours prêts à aider.</a:t>
            </a:r>
          </a:p>
          <a:p>
            <a:r>
              <a:rPr lang="fr-FR" sz="28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Ne vivent pas les émotions. (ils sont dans le futur)</a:t>
            </a:r>
          </a:p>
          <a:p>
            <a:r>
              <a:rPr lang="fr-FR" sz="28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Souvent jalousie (fratrie)</a:t>
            </a:r>
          </a:p>
          <a:p>
            <a:r>
              <a:rPr lang="fr-FR" sz="28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Difficile à rassasier relationnellement</a:t>
            </a:r>
          </a:p>
          <a:p>
            <a:r>
              <a:rPr lang="fr-FR" sz="28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Hypersensibles mais l’expriment mal.</a:t>
            </a:r>
          </a:p>
          <a:p>
            <a:endParaRPr lang="fr-FR" sz="3200" dirty="0" smtClean="0">
              <a:solidFill>
                <a:srgbClr val="ACCBF9"/>
              </a:solidFill>
              <a:latin typeface="Comic Sans MS Bold"/>
              <a:cs typeface="Comic Sans MS Bold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Nicole Cuddy, Psychologue spécialiste en Psychothérapie FSP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1650-1668-1547-AF8E-A7C2CD7112E2}" type="slidenum">
              <a:rPr lang="fr-FR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184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65648" y="144743"/>
            <a:ext cx="8848922" cy="889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ACCBF9"/>
                </a:solidFill>
              </a:rPr>
              <a:t>         </a:t>
            </a:r>
            <a:r>
              <a:rPr lang="fr-FR" sz="4000" dirty="0" smtClean="0">
                <a:solidFill>
                  <a:srgbClr val="FF0000"/>
                </a:solidFill>
                <a:latin typeface="Comic Sans MS Bold"/>
                <a:cs typeface="Comic Sans MS Bold"/>
              </a:rPr>
              <a:t>TDAH vie quotidienne </a:t>
            </a:r>
          </a:p>
          <a:p>
            <a:endParaRPr lang="fr-FR" sz="4000" dirty="0" smtClean="0">
              <a:solidFill>
                <a:srgbClr val="FF0000"/>
              </a:solidFill>
              <a:latin typeface="Comic Sans MS Bold"/>
              <a:cs typeface="Comic Sans MS Bold"/>
            </a:endParaRP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Ils peuvent avoir des troubles de l’endormissement ou du sommeil. 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Ils sont sélectifs pour la nourriture.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Besoin d’avoir quelque chose dans les mains ou bouger sur leur chaise.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Difficultés à terminer quelque chose</a:t>
            </a:r>
          </a:p>
          <a:p>
            <a:r>
              <a:rPr lang="fr-FR" sz="3600" dirty="0" smtClean="0">
                <a:solidFill>
                  <a:srgbClr val="ACCBF9"/>
                </a:solidFill>
                <a:latin typeface="Comic Sans MS Bold"/>
                <a:cs typeface="Comic Sans MS Bold"/>
              </a:rPr>
              <a:t>Ils ont des idées fixes.</a:t>
            </a:r>
          </a:p>
          <a:p>
            <a:endParaRPr lang="fr-FR" sz="4000" dirty="0" smtClean="0">
              <a:solidFill>
                <a:srgbClr val="ACCBF9"/>
              </a:solidFill>
              <a:latin typeface="Comic Sans MS Bold"/>
              <a:cs typeface="Comic Sans MS Bold"/>
            </a:endParaRPr>
          </a:p>
          <a:p>
            <a:endParaRPr lang="fr-FR" sz="4000" dirty="0" smtClean="0">
              <a:solidFill>
                <a:srgbClr val="ACCBF9"/>
              </a:solidFill>
              <a:latin typeface="Comic Sans MS Bold"/>
              <a:cs typeface="Comic Sans MS Bold"/>
            </a:endParaRPr>
          </a:p>
          <a:p>
            <a:endParaRPr lang="fr-FR" sz="4000" dirty="0" smtClean="0">
              <a:solidFill>
                <a:srgbClr val="ACCBF9"/>
              </a:solidFill>
              <a:latin typeface="Comic Sans MS Bold"/>
              <a:cs typeface="Comic Sans MS Bold"/>
            </a:endParaRPr>
          </a:p>
          <a:p>
            <a:endParaRPr lang="fr-FR" sz="4000" dirty="0" smtClean="0">
              <a:solidFill>
                <a:srgbClr val="ACCBF9"/>
              </a:solidFill>
              <a:latin typeface="Comic Sans MS Bold"/>
              <a:cs typeface="Comic Sans MS Bold"/>
            </a:endParaRPr>
          </a:p>
          <a:p>
            <a:endParaRPr lang="fr-FR" sz="4400" dirty="0" smtClean="0">
              <a:solidFill>
                <a:srgbClr val="ACCBF9"/>
              </a:solidFill>
              <a:latin typeface="Comic Sans MS Bold"/>
              <a:cs typeface="Comic Sans MS Bold"/>
            </a:endParaRPr>
          </a:p>
          <a:p>
            <a:endParaRPr lang="fr-FR" sz="3200" dirty="0" smtClean="0">
              <a:solidFill>
                <a:srgbClr val="ACCBF9"/>
              </a:solidFill>
              <a:latin typeface="Comic Sans MS Bold"/>
              <a:cs typeface="Comic Sans MS Bold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Nicole Cuddy, Psychologue spécialiste en Psychothérapie FSP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1650-1668-1547-AF8E-A7C2CD7112E2}" type="slidenum">
              <a:rPr lang="fr-FR" smtClean="0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693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par défaut">
  <a:themeElements>
    <a:clrScheme name="Personnalisée 1">
      <a:dk1>
        <a:sysClr val="windowText" lastClr="000000"/>
      </a:dk1>
      <a:lt1>
        <a:sysClr val="window" lastClr="FFFFFF"/>
      </a:lt1>
      <a:dk2>
        <a:srgbClr val="1C3264"/>
      </a:dk2>
      <a:lt2>
        <a:srgbClr val="CCCCCC"/>
      </a:lt2>
      <a:accent1>
        <a:srgbClr val="3399FF"/>
      </a:accent1>
      <a:accent2>
        <a:srgbClr val="69FFFF"/>
      </a:accent2>
      <a:accent3>
        <a:srgbClr val="CCFF33"/>
      </a:accent3>
      <a:accent4>
        <a:srgbClr val="3333FF"/>
      </a:accent4>
      <a:accent5>
        <a:srgbClr val="9933FF"/>
      </a:accent5>
      <a:accent6>
        <a:srgbClr val="FF33FF"/>
      </a:accent6>
      <a:hlink>
        <a:srgbClr val="6699FF"/>
      </a:hlink>
      <a:folHlink>
        <a:srgbClr val="9999CC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par défaut.thmx</Template>
  <TotalTime>49</TotalTime>
  <Words>539</Words>
  <Application>Microsoft Macintosh PowerPoint</Application>
  <PresentationFormat>Présentation à l'écran (4:3)</PresentationFormat>
  <Paragraphs>131</Paragraphs>
  <Slides>12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Comic Sans MS Bold</vt:lpstr>
      <vt:lpstr>Thème par défaut</vt:lpstr>
      <vt:lpstr>Présentation PowerPoint</vt:lpstr>
      <vt:lpstr>Les difficultés qu’ils rencontrent dans les différents domaines</vt:lpstr>
      <vt:lpstr>   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Nicole Cuddy           Psychologue spécialiste en psychothérapie FSP</dc:title>
  <dc:creator>Nicole Cuddy Pierrehumbert</dc:creator>
  <cp:lastModifiedBy>Utilisateur de Microsoft Office</cp:lastModifiedBy>
  <cp:revision>9</cp:revision>
  <dcterms:created xsi:type="dcterms:W3CDTF">2015-10-25T14:22:16Z</dcterms:created>
  <dcterms:modified xsi:type="dcterms:W3CDTF">2015-11-16T13:23:33Z</dcterms:modified>
</cp:coreProperties>
</file>