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3" r:id="rId4"/>
  </p:sldMasterIdLst>
  <p:notesMasterIdLst>
    <p:notesMasterId r:id="rId39"/>
  </p:notesMasterIdLst>
  <p:handoutMasterIdLst>
    <p:handoutMasterId r:id="rId40"/>
  </p:handoutMasterIdLst>
  <p:sldIdLst>
    <p:sldId id="327" r:id="rId5"/>
    <p:sldId id="320" r:id="rId6"/>
    <p:sldId id="315" r:id="rId7"/>
    <p:sldId id="319" r:id="rId8"/>
    <p:sldId id="283" r:id="rId9"/>
    <p:sldId id="279" r:id="rId10"/>
    <p:sldId id="284" r:id="rId11"/>
    <p:sldId id="285" r:id="rId12"/>
    <p:sldId id="287" r:id="rId13"/>
    <p:sldId id="289" r:id="rId14"/>
    <p:sldId id="288" r:id="rId15"/>
    <p:sldId id="316" r:id="rId16"/>
    <p:sldId id="304" r:id="rId17"/>
    <p:sldId id="282" r:id="rId18"/>
    <p:sldId id="305" r:id="rId19"/>
    <p:sldId id="286" r:id="rId20"/>
    <p:sldId id="317" r:id="rId21"/>
    <p:sldId id="270" r:id="rId22"/>
    <p:sldId id="306" r:id="rId23"/>
    <p:sldId id="277" r:id="rId24"/>
    <p:sldId id="307" r:id="rId25"/>
    <p:sldId id="308" r:id="rId26"/>
    <p:sldId id="273" r:id="rId27"/>
    <p:sldId id="309" r:id="rId28"/>
    <p:sldId id="290" r:id="rId29"/>
    <p:sldId id="310" r:id="rId30"/>
    <p:sldId id="311" r:id="rId31"/>
    <p:sldId id="291" r:id="rId32"/>
    <p:sldId id="292" r:id="rId33"/>
    <p:sldId id="300" r:id="rId34"/>
    <p:sldId id="303" r:id="rId35"/>
    <p:sldId id="313" r:id="rId36"/>
    <p:sldId id="322" r:id="rId37"/>
    <p:sldId id="31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6" autoAdjust="0"/>
    <p:restoredTop sz="95701" autoAdjust="0"/>
  </p:normalViewPr>
  <p:slideViewPr>
    <p:cSldViewPr snapToGrid="0" snapToObjects="1">
      <p:cViewPr varScale="1">
        <p:scale>
          <a:sx n="103" d="100"/>
          <a:sy n="103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79760-62E8-7D45-B1D0-DADBB1835F64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F1681-47B3-5A49-BB02-AB326E09D1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65766-FBA1-8D49-9E27-1D5F8A58FACD}" type="datetimeFigureOut">
              <a:rPr lang="fr-FR" smtClean="0"/>
              <a:t>16/11/2015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B0D36-BC36-3B48-A1BD-B6158F8281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4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B5D82-42CA-3046-98C0-D1F92E810C9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30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5339-2104-B645-BA6D-09158A5EBE2F}" type="datetime1">
              <a:rPr lang="fr-CH" smtClean="0"/>
              <a:t>16.11.15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445-1CA6-184C-B5B7-85EB2F8300A7}" type="datetime1">
              <a:rPr lang="fr-CH" smtClean="0"/>
              <a:t>16.11.15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52F-23C7-5E4E-9983-00207A75E0DE}" type="datetime1">
              <a:rPr lang="fr-CH" smtClean="0"/>
              <a:t>16.11.15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350-F7F7-EE43-8223-BF1E37512EBE}" type="datetime1">
              <a:rPr lang="fr-CH" smtClean="0"/>
              <a:t>16.11.15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4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576-1ADB-9145-8593-F8355A42D6BC}" type="datetime1">
              <a:rPr lang="fr-CH" smtClean="0"/>
              <a:t>16.11.15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3B8-5C7D-4E45-842F-1B40485E0D19}" type="datetime1">
              <a:rPr lang="fr-CH" smtClean="0"/>
              <a:t>16.11.15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DE6-7809-1741-A404-54D52DEEA8E7}" type="datetime1">
              <a:rPr lang="fr-CH" smtClean="0"/>
              <a:t>16.11.15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6C0E-3877-6542-81E1-A0D34E6FA322}" type="datetime1">
              <a:rPr lang="fr-CH" smtClean="0"/>
              <a:t>16.11.15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7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24BE-67F7-E84F-AB9F-2BD424C75E18}" type="datetime1">
              <a:rPr lang="fr-CH" smtClean="0"/>
              <a:t>16.11.15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1F14-96C3-8D40-BC56-7EE471F4CB12}" type="datetime1">
              <a:rPr lang="fr-CH" smtClean="0"/>
              <a:t>16.11.15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6C5C-13B7-D842-9562-0954443AAA7F}" type="datetime1">
              <a:rPr lang="fr-CH" smtClean="0"/>
              <a:t>16.11.15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8598-4BE6-DD4A-B2F7-6CE88DF802E4}" type="datetime1">
              <a:rPr lang="fr-CH" smtClean="0"/>
              <a:t>16.11.15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7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1" r:id="rId8"/>
    <p:sldLayoutId id="2147493512" r:id="rId9"/>
    <p:sldLayoutId id="2147493513" r:id="rId10"/>
    <p:sldLayoutId id="2147493514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0638" y="1221570"/>
            <a:ext cx="76045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ACCBF9"/>
                </a:solidFill>
              </a:rPr>
              <a:t> </a:t>
            </a:r>
            <a:r>
              <a:rPr lang="fr-FR" sz="4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DEFICIT D’ATTENTION</a:t>
            </a:r>
            <a:endParaRPr lang="fr-FR" sz="2800" u="sng" dirty="0" smtClean="0">
              <a:solidFill>
                <a:srgbClr val="ACCBF9"/>
              </a:solidFill>
              <a:latin typeface="Comic Sans MS Bold"/>
              <a:cs typeface="Comic Sans MS Bold"/>
            </a:endParaRPr>
          </a:p>
          <a:p>
            <a:pPr algn="ctr"/>
            <a:r>
              <a:rPr lang="fr-FR" sz="28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AVEC</a:t>
            </a: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OU </a:t>
            </a:r>
            <a:r>
              <a:rPr lang="fr-FR" sz="28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SANS</a:t>
            </a: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</a:p>
          <a:p>
            <a:pPr algn="ctr"/>
            <a:endParaRPr lang="fr-FR" sz="2800" dirty="0" smtClean="0">
              <a:solidFill>
                <a:srgbClr val="ACCBF9"/>
              </a:solidFill>
              <a:latin typeface="Comic Sans MS Bold"/>
              <a:cs typeface="Comic Sans MS Bold"/>
            </a:endParaRPr>
          </a:p>
          <a:p>
            <a:pPr algn="ctr"/>
            <a:r>
              <a:rPr lang="fr-FR" sz="2800" dirty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4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HYPERACTIVITE</a:t>
            </a:r>
          </a:p>
          <a:p>
            <a:r>
              <a:rPr lang="fr-FR" sz="3600" dirty="0">
                <a:solidFill>
                  <a:srgbClr val="ACCBF9"/>
                </a:solidFill>
                <a:latin typeface="Comic Sans MS Bold"/>
                <a:cs typeface="Comic Sans MS Bold"/>
              </a:rPr>
              <a:t>	 </a:t>
            </a:r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	   			(TDAH)</a:t>
            </a:r>
          </a:p>
          <a:p>
            <a:endParaRPr lang="fr-FR" sz="3600" dirty="0" smtClean="0">
              <a:solidFill>
                <a:srgbClr val="ACCBF9"/>
              </a:solidFill>
              <a:latin typeface="Comic Sans MS Bold"/>
              <a:cs typeface="Comic Sans MS Bold"/>
            </a:endParaRPr>
          </a:p>
          <a:p>
            <a:pPr algn="ctr"/>
            <a:r>
              <a:rPr lang="fr-FR" sz="3600" dirty="0">
                <a:solidFill>
                  <a:srgbClr val="FFFF00"/>
                </a:solidFill>
                <a:latin typeface="Comic Sans MS Bold"/>
                <a:cs typeface="Comic Sans MS Bold"/>
              </a:rPr>
              <a:t>b</a:t>
            </a:r>
            <a:r>
              <a:rPr lang="fr-FR" sz="3600" dirty="0" smtClean="0">
                <a:solidFill>
                  <a:srgbClr val="FFFF00"/>
                </a:solidFill>
                <a:latin typeface="Comic Sans MS Bold"/>
                <a:cs typeface="Comic Sans MS Bold"/>
              </a:rPr>
              <a:t>. </a:t>
            </a:r>
            <a:r>
              <a:rPr lang="fr-FR" sz="3600" smtClean="0">
                <a:solidFill>
                  <a:srgbClr val="FFFF00"/>
                </a:solidFill>
                <a:latin typeface="Comic Sans MS Bold"/>
                <a:cs typeface="Comic Sans MS Bold"/>
              </a:rPr>
              <a:t>aide</a:t>
            </a:r>
            <a:endParaRPr lang="fr-FR" sz="3600" dirty="0">
              <a:solidFill>
                <a:srgbClr val="FFFF00"/>
              </a:solidFill>
              <a:latin typeface="Comic Sans MS Bold"/>
              <a:cs typeface="Comic Sans MS Bold"/>
            </a:endParaRP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12"/>
          </p:nvPr>
        </p:nvSpPr>
        <p:spPr>
          <a:xfrm>
            <a:off x="688932" y="5473874"/>
            <a:ext cx="716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Nicole</a:t>
            </a:r>
            <a:r>
              <a:rPr lang="fr-FR" sz="1800" b="1" dirty="0" smtClean="0"/>
              <a:t> Cuddy, Psychologue spécialiste en Psychothérapie FSP</a:t>
            </a:r>
            <a:endParaRPr lang="fr-FR" sz="18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>
                <a:solidFill>
                  <a:srgbClr val="FF0000"/>
                </a:solidFill>
              </a:rPr>
              <a:t>m</a:t>
            </a:r>
            <a:r>
              <a:rPr lang="fr-FR" b="1" i="1" dirty="0" smtClean="0">
                <a:solidFill>
                  <a:srgbClr val="FF0000"/>
                </a:solidFill>
              </a:rPr>
              <a:t>entale</a:t>
            </a:r>
            <a:r>
              <a:rPr lang="fr-FR" b="1" dirty="0" smtClean="0">
                <a:solidFill>
                  <a:srgbClr val="FF0000"/>
                </a:solidFill>
              </a:rPr>
              <a:t> en CLASSE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C3D0EE"/>
                </a:solidFill>
              </a:rPr>
              <a:t>petit résumé en images</a:t>
            </a:r>
            <a:endParaRPr lang="fr-FR" b="1" dirty="0">
              <a:solidFill>
                <a:srgbClr val="C3D0EE"/>
              </a:solidFill>
            </a:endParaRPr>
          </a:p>
        </p:txBody>
      </p:sp>
      <p:pic>
        <p:nvPicPr>
          <p:cNvPr id="4" name="Espace réservé du contenu 3" descr="IMGadhd1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12"/>
          <a:stretch/>
        </p:blipFill>
        <p:spPr>
          <a:xfrm>
            <a:off x="700303" y="1578736"/>
            <a:ext cx="1851649" cy="2967546"/>
          </a:xfrm>
        </p:spPr>
      </p:pic>
      <p:pic>
        <p:nvPicPr>
          <p:cNvPr id="5" name="Image 4" descr="IMGadhd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126" y="1578736"/>
            <a:ext cx="1614258" cy="2967546"/>
          </a:xfrm>
          <a:prstGeom prst="rect">
            <a:avLst/>
          </a:prstGeom>
        </p:spPr>
      </p:pic>
      <p:pic>
        <p:nvPicPr>
          <p:cNvPr id="6" name="Image 5" descr="My BD concentration hyp mental -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869" y="1578736"/>
            <a:ext cx="1795075" cy="2967546"/>
          </a:xfrm>
          <a:prstGeom prst="rect">
            <a:avLst/>
          </a:prstGeom>
        </p:spPr>
      </p:pic>
      <p:pic>
        <p:nvPicPr>
          <p:cNvPr id="8" name="Image 7" descr="IMGsoli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466" y="1578736"/>
            <a:ext cx="1685475" cy="29675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7216" y="4771815"/>
            <a:ext cx="20178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A beaucoup de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peine à apprendre </a:t>
            </a:r>
          </a:p>
          <a:p>
            <a:r>
              <a:rPr lang="fr-FR" dirty="0">
                <a:solidFill>
                  <a:srgbClr val="C3D0EE"/>
                </a:solidFill>
              </a:rPr>
              <a:t>p</a:t>
            </a:r>
            <a:r>
              <a:rPr lang="fr-FR" dirty="0" smtClean="0">
                <a:solidFill>
                  <a:srgbClr val="C3D0EE"/>
                </a:solidFill>
              </a:rPr>
              <a:t>ar cœur et restituer 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Peu motivé.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Créatif et innove.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18126" y="4878646"/>
            <a:ext cx="20175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Passe d’un sujet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à l’autre ne finit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Rien. 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Oublie de répondre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A des questions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Ne relit pas.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6600" y="4902386"/>
            <a:ext cx="15905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Difficultés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Pour se mettre 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au travail et ne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finit pas dans </a:t>
            </a:r>
          </a:p>
          <a:p>
            <a:r>
              <a:rPr lang="fr-FR" dirty="0">
                <a:solidFill>
                  <a:srgbClr val="C3D0EE"/>
                </a:solidFill>
              </a:rPr>
              <a:t>l</a:t>
            </a:r>
            <a:r>
              <a:rPr lang="fr-FR" dirty="0" smtClean="0">
                <a:solidFill>
                  <a:srgbClr val="C3D0EE"/>
                </a:solidFill>
              </a:rPr>
              <a:t>es temps.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Hors sujet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67829" y="4937996"/>
            <a:ext cx="187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Procrastination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Peut pas planifier,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S’organiser tout à</a:t>
            </a:r>
          </a:p>
          <a:p>
            <a:r>
              <a:rPr lang="fr-FR" dirty="0">
                <a:solidFill>
                  <a:srgbClr val="C3D0EE"/>
                </a:solidFill>
              </a:rPr>
              <a:t>d</a:t>
            </a:r>
            <a:r>
              <a:rPr lang="fr-FR" dirty="0" smtClean="0">
                <a:solidFill>
                  <a:srgbClr val="C3D0EE"/>
                </a:solidFill>
              </a:rPr>
              <a:t>ernière minute 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Donc épuisement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097"/>
            <a:ext cx="8229600" cy="80052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>
                <a:solidFill>
                  <a:srgbClr val="FF0000"/>
                </a:solidFill>
              </a:rPr>
              <a:t>m</a:t>
            </a:r>
            <a:r>
              <a:rPr lang="fr-FR" b="1" i="1" dirty="0" smtClean="0">
                <a:solidFill>
                  <a:srgbClr val="FF0000"/>
                </a:solidFill>
              </a:rPr>
              <a:t>entale</a:t>
            </a:r>
            <a:r>
              <a:rPr lang="fr-FR" b="1" dirty="0" smtClean="0">
                <a:solidFill>
                  <a:srgbClr val="FF0000"/>
                </a:solidFill>
              </a:rPr>
              <a:t> à la MAISON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C3D0EE"/>
                </a:solidFill>
              </a:rPr>
              <a:t>petit résumé en images  </a:t>
            </a:r>
            <a:endParaRPr lang="fr-FR" b="1" dirty="0">
              <a:solidFill>
                <a:srgbClr val="C3D0EE"/>
              </a:solidFill>
            </a:endParaRPr>
          </a:p>
        </p:txBody>
      </p:sp>
      <p:pic>
        <p:nvPicPr>
          <p:cNvPr id="4" name="Espace réservé du contenu 3" descr="IMGadhd15_000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6" r="-1576"/>
          <a:stretch/>
        </p:blipFill>
        <p:spPr>
          <a:xfrm>
            <a:off x="457200" y="1566864"/>
            <a:ext cx="2160257" cy="3252431"/>
          </a:xfrm>
        </p:spPr>
      </p:pic>
      <p:pic>
        <p:nvPicPr>
          <p:cNvPr id="5" name="Image 4" descr="IMGadhd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705" y="1566864"/>
            <a:ext cx="2231634" cy="3252431"/>
          </a:xfrm>
          <a:prstGeom prst="rect">
            <a:avLst/>
          </a:prstGeom>
        </p:spPr>
      </p:pic>
      <p:pic>
        <p:nvPicPr>
          <p:cNvPr id="6" name="Image 5" descr="My BD concentration hyp mental -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067" y="1566864"/>
            <a:ext cx="1757790" cy="3252431"/>
          </a:xfrm>
          <a:prstGeom prst="rect">
            <a:avLst/>
          </a:prstGeom>
        </p:spPr>
      </p:pic>
      <p:pic>
        <p:nvPicPr>
          <p:cNvPr id="7" name="Image 6" descr="IMGadhd12_0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902" y="1566863"/>
            <a:ext cx="1961082" cy="32524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199" y="5092309"/>
            <a:ext cx="2160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Est créatif mais ne 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Fixe pas son attention part ailleurs dans sa tête n’est pas synchro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41705" y="4961737"/>
            <a:ext cx="2231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Problème de sommeil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Diff. endormissement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Ne peut pas se lever le matin.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Les idées tournent comme ventilateur.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93373" y="4961736"/>
            <a:ext cx="20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Quand il doit se</a:t>
            </a:r>
          </a:p>
          <a:p>
            <a:r>
              <a:rPr lang="fr-FR" dirty="0">
                <a:solidFill>
                  <a:srgbClr val="C3D0EE"/>
                </a:solidFill>
              </a:rPr>
              <a:t>c</a:t>
            </a:r>
            <a:r>
              <a:rPr lang="fr-FR" dirty="0" smtClean="0">
                <a:solidFill>
                  <a:srgbClr val="C3D0EE"/>
                </a:solidFill>
              </a:rPr>
              <a:t>oncentrer il pense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 à plein de choses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 différentes.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47902" y="4961737"/>
            <a:ext cx="1961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Difficultés à Planifier,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S’organiser.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Procrastination.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Pas de priorités.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7543800" cy="1428450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2" name="Espace réservé du contenu 11" descr=" hyp motrice - Version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1294" y="1098576"/>
            <a:ext cx="4390786" cy="5027587"/>
          </a:xfrm>
        </p:spPr>
      </p:pic>
      <p:sp>
        <p:nvSpPr>
          <p:cNvPr id="13" name="ZoneTexte 12"/>
          <p:cNvSpPr txBox="1"/>
          <p:nvPr/>
        </p:nvSpPr>
        <p:spPr>
          <a:xfrm>
            <a:off x="1" y="0"/>
            <a:ext cx="8801412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3"/>
                </a:solidFill>
                <a:latin typeface="Comic Sans MS Bold"/>
                <a:cs typeface="Comic Sans MS Bold"/>
              </a:rPr>
              <a:t>           </a:t>
            </a:r>
            <a:r>
              <a:rPr lang="fr-FR" sz="3600" dirty="0" smtClean="0">
                <a:solidFill>
                  <a:schemeClr val="accent3"/>
                </a:solidFill>
                <a:latin typeface="Comic Sans MS Bold"/>
                <a:cs typeface="Comic Sans MS Bold"/>
              </a:rPr>
              <a:t>Comment les aider</a:t>
            </a:r>
          </a:p>
          <a:p>
            <a:endParaRPr lang="fr-FR" sz="4800" dirty="0" smtClean="0">
              <a:solidFill>
                <a:schemeClr val="accent3"/>
              </a:solidFill>
              <a:latin typeface="Comic Sans MS Bold"/>
              <a:cs typeface="Comic Sans MS Bold"/>
            </a:endParaRPr>
          </a:p>
          <a:p>
            <a:r>
              <a:rPr lang="fr-FR" sz="32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   </a:t>
            </a:r>
            <a:r>
              <a:rPr lang="fr-FR" sz="3200" dirty="0" err="1" smtClean="0">
                <a:solidFill>
                  <a:srgbClr val="FF0000"/>
                </a:solidFill>
                <a:latin typeface="Comic Sans MS Bold"/>
                <a:cs typeface="Comic Sans MS Bold"/>
              </a:rPr>
              <a:t>lesTDAH</a:t>
            </a:r>
            <a:r>
              <a:rPr lang="fr-FR" sz="32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sont </a:t>
            </a:r>
          </a:p>
          <a:p>
            <a:r>
              <a:rPr lang="fr-FR" sz="32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 tous différents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Ils ont des traits et 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un fonctionnement 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commun mais des 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personnalités 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 différentes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Difficultés de concentration 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manifestations à L’ECOLE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 r="-717"/>
          <a:stretch/>
        </p:blipFill>
        <p:spPr>
          <a:xfrm>
            <a:off x="747782" y="1823461"/>
            <a:ext cx="3181037" cy="4525962"/>
          </a:xfrm>
        </p:spPr>
      </p:pic>
      <p:sp>
        <p:nvSpPr>
          <p:cNvPr id="4" name="ZoneTexte 3"/>
          <p:cNvSpPr txBox="1"/>
          <p:nvPr/>
        </p:nvSpPr>
        <p:spPr>
          <a:xfrm flipH="1">
            <a:off x="4130599" y="1672473"/>
            <a:ext cx="50133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L’asseoir tout devant vers la porte.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Lui lire les consignes.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Lui donner le temps et l’aider à s’exprimer 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doit expliquer à haute voix ce qu’il a compris et l’aider à reformuler.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L’explication doit être courte et claire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Le faire vérifier qu’il a répondu en traçant. 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pense en image faire des schémas drôles.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Lui apprendre à revenir en arrière la fin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L’aider à organiser son travail par pt bout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Utiliser un </a:t>
            </a:r>
            <a:r>
              <a:rPr lang="fr-FR" sz="1700" dirty="0" err="1" smtClean="0">
                <a:solidFill>
                  <a:srgbClr val="C3D0EE"/>
                </a:solidFill>
                <a:latin typeface="Comic Sans MS Bold"/>
                <a:cs typeface="Comic Sans MS Bold"/>
              </a:rPr>
              <a:t>timer</a:t>
            </a:r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 pour limiter temps devoirs.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Préparer et vider le sac méthodiquement 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L’aider à se concentrer assis à côté de lui.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Le faire ralentir en lisant consignes </a:t>
            </a:r>
            <a:r>
              <a:rPr lang="fr-FR" sz="1700" dirty="0" err="1" smtClean="0">
                <a:solidFill>
                  <a:srgbClr val="C3D0EE"/>
                </a:solidFill>
                <a:latin typeface="Comic Sans MS Bold"/>
                <a:cs typeface="Comic Sans MS Bold"/>
              </a:rPr>
              <a:t>ht</a:t>
            </a:r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 voix.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Assis à côté pour qu’il commence son travail.</a:t>
            </a:r>
          </a:p>
          <a:p>
            <a:r>
              <a:rPr lang="fr-FR" sz="17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Ne pas faire recopier plusieurs fois inutile.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31620" y="1091977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3"/>
                </a:solidFill>
              </a:rPr>
              <a:t>AIDE</a:t>
            </a:r>
            <a:endParaRPr lang="fr-FR" sz="3600" b="1" dirty="0">
              <a:solidFill>
                <a:schemeClr val="accent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Difficultés de concentration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manifestations à la MAISON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 r="-717"/>
          <a:stretch/>
        </p:blipFill>
        <p:spPr>
          <a:xfrm>
            <a:off x="747782" y="1823461"/>
            <a:ext cx="3181037" cy="4525962"/>
          </a:xfrm>
        </p:spPr>
      </p:pic>
      <p:sp>
        <p:nvSpPr>
          <p:cNvPr id="4" name="ZoneTexte 3"/>
          <p:cNvSpPr txBox="1"/>
          <p:nvPr/>
        </p:nvSpPr>
        <p:spPr>
          <a:xfrm flipH="1">
            <a:off x="4051371" y="1545694"/>
            <a:ext cx="485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n’écoute pas quand on lui parle.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oublie ce qu’il doit faire ou chercher. 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du mal à s’exprimer oralement , 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raconte les faits  avec des détails </a:t>
            </a:r>
            <a:endParaRPr lang="fr-FR" sz="1600" dirty="0">
              <a:solidFill>
                <a:srgbClr val="C3D0EE"/>
              </a:solidFill>
              <a:latin typeface="Comic Sans MS Bold"/>
              <a:cs typeface="Comic Sans MS Bold"/>
            </a:endParaRP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importants pour lui et prend beaucoup 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de temps pour terminer son explication.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retient 2 ordres à la fois au maximum.</a:t>
            </a:r>
          </a:p>
          <a:p>
            <a:r>
              <a:rPr lang="fr-FR" sz="1600" dirty="0">
                <a:solidFill>
                  <a:srgbClr val="C3D0EE"/>
                </a:solidFill>
                <a:latin typeface="Comic Sans MS Bold"/>
                <a:cs typeface="Comic Sans MS Bold"/>
              </a:rPr>
              <a:t>Il est facilement distrait par stimuli </a:t>
            </a:r>
            <a:r>
              <a:rPr lang="fr-FR" sz="1600" dirty="0" err="1">
                <a:solidFill>
                  <a:srgbClr val="C3D0EE"/>
                </a:solidFill>
                <a:latin typeface="Comic Sans MS Bold"/>
                <a:cs typeface="Comic Sans MS Bold"/>
              </a:rPr>
              <a:t>ext</a:t>
            </a:r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de la difficulté à s’ organiser devoirs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ne termine pas ses tâches/devoirs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oublie des infos importantes rdv.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besoin d’une personne à côté de lui pour les devoirs pour fixer son attention 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beaucoup de désordre dans son sac et 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dans sa chambre il perd ses affaires.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note mal ou pas les devoirs.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est maladroit.</a:t>
            </a:r>
          </a:p>
          <a:p>
            <a:r>
              <a:rPr lang="fr-FR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 Bold"/>
                <a:cs typeface="Comic Sans MS Bold"/>
              </a:rPr>
              <a:t>Il est toujours dans le futur</a:t>
            </a:r>
            <a:endParaRPr lang="fr-FR" sz="1600" dirty="0">
              <a:solidFill>
                <a:schemeClr val="bg2">
                  <a:lumMod val="20000"/>
                  <a:lumOff val="80000"/>
                </a:schemeClr>
              </a:solidFill>
              <a:latin typeface="Comic Sans MS Bold"/>
              <a:cs typeface="Comic Sans MS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0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Difficultés de concentration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manifestations à la MAISON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 r="-717"/>
          <a:stretch/>
        </p:blipFill>
        <p:spPr>
          <a:xfrm>
            <a:off x="242689" y="1823461"/>
            <a:ext cx="3181037" cy="4525962"/>
          </a:xfrm>
        </p:spPr>
      </p:pic>
      <p:sp>
        <p:nvSpPr>
          <p:cNvPr id="4" name="ZoneTexte 3"/>
          <p:cNvSpPr txBox="1"/>
          <p:nvPr/>
        </p:nvSpPr>
        <p:spPr>
          <a:xfrm flipH="1">
            <a:off x="3521225" y="1835331"/>
            <a:ext cx="549383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D0EE"/>
                </a:solidFill>
                <a:latin typeface="Comic Sans MS Bold"/>
                <a:cs typeface="Comic Sans MS Bold"/>
              </a:rPr>
              <a:t>M</a:t>
            </a:r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ettre main sur l’épaule pour capter attention.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Pas plus que 2 ordres à la fois. 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Lui donner le temps et l’aider avec les questions où, comment, quand, qui </a:t>
            </a:r>
            <a:r>
              <a:rPr lang="fr-FR" dirty="0" err="1" smtClean="0">
                <a:solidFill>
                  <a:srgbClr val="C3D0EE"/>
                </a:solidFill>
                <a:latin typeface="Comic Sans MS Bold"/>
                <a:cs typeface="Comic Sans MS Bold"/>
              </a:rPr>
              <a:t>etc</a:t>
            </a:r>
            <a:endParaRPr lang="fr-FR" dirty="0" smtClean="0">
              <a:solidFill>
                <a:srgbClr val="C3D0EE"/>
              </a:solidFill>
              <a:latin typeface="Comic Sans MS Bold"/>
              <a:cs typeface="Comic Sans MS Bold"/>
            </a:endParaRP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L’écouter jusqu’au bout et lui redonner ce qui est important et ce qui est un détail.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retient 2 ordres à la fois au maximum.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Limiter un peu </a:t>
            </a:r>
            <a:r>
              <a:rPr lang="fr-FR" dirty="0" err="1" smtClean="0">
                <a:solidFill>
                  <a:srgbClr val="C3D0EE"/>
                </a:solidFill>
                <a:latin typeface="Comic Sans MS Bold"/>
                <a:cs typeface="Comic Sans MS Bold"/>
              </a:rPr>
              <a:t>ds</a:t>
            </a:r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 l’environnement ce qui attire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L’aider à s’organiser dans son travail.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Limiter le temps des devoirs et le fractionner.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L’aider à trouver infos importantes </a:t>
            </a:r>
            <a:r>
              <a:rPr lang="fr-FR" dirty="0" err="1" smtClean="0">
                <a:solidFill>
                  <a:srgbClr val="C3D0EE"/>
                </a:solidFill>
                <a:latin typeface="Comic Sans MS Bold"/>
                <a:cs typeface="Comic Sans MS Bold"/>
              </a:rPr>
              <a:t>stabilo</a:t>
            </a:r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Assis à côté de lui pour côté de lui pour les devoirs pour fixer son attention 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L’aider à trier ses affaire chambre et sac.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Vérifier avec un camarade les devoirs.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Ne pas le gronder il ne fait pas exprès.</a:t>
            </a:r>
          </a:p>
          <a:p>
            <a:r>
              <a:rPr lang="fr-FR" dirty="0" smtClean="0">
                <a:latin typeface="Comic Sans MS Bold"/>
                <a:cs typeface="Comic Sans MS Bold"/>
              </a:rPr>
              <a:t> </a:t>
            </a:r>
            <a:endParaRPr lang="fr-FR" dirty="0">
              <a:latin typeface="Comic Sans MS Bold"/>
              <a:cs typeface="Comic Sans MS Bold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40476" y="1270000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3"/>
                </a:solidFill>
              </a:rPr>
              <a:t>AIDE</a:t>
            </a:r>
            <a:endParaRPr lang="fr-FR" sz="3600" b="1" dirty="0">
              <a:solidFill>
                <a:schemeClr val="accent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motrice</a:t>
            </a:r>
            <a:r>
              <a:rPr lang="fr-FR" b="1" dirty="0" smtClean="0">
                <a:solidFill>
                  <a:srgbClr val="FF0000"/>
                </a:solidFill>
              </a:rPr>
              <a:t> à l’ECOLE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IMGadhd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2" r="-1352"/>
          <a:stretch/>
        </p:blipFill>
        <p:spPr>
          <a:xfrm>
            <a:off x="263529" y="2172244"/>
            <a:ext cx="2848690" cy="3929032"/>
          </a:xfrm>
        </p:spPr>
      </p:pic>
      <p:sp>
        <p:nvSpPr>
          <p:cNvPr id="7" name="ZoneTexte 6"/>
          <p:cNvSpPr txBox="1"/>
          <p:nvPr/>
        </p:nvSpPr>
        <p:spPr>
          <a:xfrm>
            <a:off x="3216646" y="1882607"/>
            <a:ext cx="5649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N’a pas d’amis est rejeté seul à la récréation.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Pas invité aux anniversaires.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Provoque les autres, taquine car ne </a:t>
            </a:r>
            <a:r>
              <a:rPr lang="fr-FR" u="sng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sait</a:t>
            </a:r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 pas</a:t>
            </a:r>
          </a:p>
          <a:p>
            <a:r>
              <a:rPr lang="fr-FR" dirty="0">
                <a:solidFill>
                  <a:srgbClr val="C3D0EE"/>
                </a:solidFill>
                <a:latin typeface="Comic Sans MS Bold"/>
                <a:cs typeface="Comic Sans MS Bold"/>
              </a:rPr>
              <a:t>é</a:t>
            </a:r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tablir des relations sociales, maladroit.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Besoin de diriger de décider donc exclusion.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Peut chercher la bagarre , le conflit.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Est très impulsif.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Est souvent puni pour cpt inadéquat.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Mieux avec des plus grands ou plus petits.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Problème avec ceux du même âge car il est plus jeune émotionnellement.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Fait des jeux dangereux donc accidents +++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Ne décode pas les indices sociaux. </a:t>
            </a:r>
          </a:p>
          <a:p>
            <a:r>
              <a:rPr lang="fr-FR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Maladroit</a:t>
            </a:r>
            <a:endParaRPr lang="fr-FR" dirty="0">
              <a:solidFill>
                <a:srgbClr val="C3D0EE"/>
              </a:solidFill>
              <a:latin typeface="Comic Sans MS Bold"/>
              <a:cs typeface="Comic Sans MS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motrice</a:t>
            </a:r>
            <a:r>
              <a:rPr lang="fr-FR" b="1" dirty="0" smtClean="0">
                <a:solidFill>
                  <a:srgbClr val="FF0000"/>
                </a:solidFill>
              </a:rPr>
              <a:t> à l’ECOLE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IMGadhd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2" r="-1352"/>
          <a:stretch/>
        </p:blipFill>
        <p:spPr>
          <a:xfrm>
            <a:off x="118696" y="2172244"/>
            <a:ext cx="2848690" cy="3929032"/>
          </a:xfrm>
        </p:spPr>
      </p:pic>
      <p:sp>
        <p:nvSpPr>
          <p:cNvPr id="7" name="ZoneTexte 6"/>
          <p:cNvSpPr txBox="1"/>
          <p:nvPr/>
        </p:nvSpPr>
        <p:spPr>
          <a:xfrm>
            <a:off x="3060096" y="2172244"/>
            <a:ext cx="6083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L’intégrer dans petit gp.</a:t>
            </a:r>
          </a:p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Inviter à la maison un copain à la fois.</a:t>
            </a:r>
          </a:p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L’aider à entrer en relation avec les autres</a:t>
            </a:r>
          </a:p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Lui apprendre à partager.</a:t>
            </a:r>
          </a:p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Arrêter le jeu si conflit</a:t>
            </a:r>
          </a:p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Lui demander d’expliquer son point de vue avant de le punir.</a:t>
            </a:r>
          </a:p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Le mettre avec des plus grands ou plus petits.</a:t>
            </a:r>
          </a:p>
          <a:p>
            <a:r>
              <a:rPr lang="fr-FR" sz="20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Lui apprendre à réfléchir avant d’agir.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95333" y="1393448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3"/>
                </a:solidFill>
              </a:rPr>
              <a:t>AIDE</a:t>
            </a:r>
            <a:endParaRPr lang="fr-FR" sz="3600" b="1" dirty="0">
              <a:solidFill>
                <a:schemeClr val="accent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motrice en CLASSE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IMGadhd19 - Version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86" r="-30386"/>
          <a:stretch>
            <a:fillRect/>
          </a:stretch>
        </p:blipFill>
        <p:spPr>
          <a:xfrm>
            <a:off x="-937715" y="1600200"/>
            <a:ext cx="5872403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4094993" y="1609748"/>
            <a:ext cx="4915327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Remue souvent les pieds et les mains et bouge sur sa chaise. Joue avec des objets.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Se lève souvent en classe quand il doit rester assis.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Court et grimpe partout .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A du mal à se tenir tranquille.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Est souvent survolté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Très bavard</a:t>
            </a:r>
          </a:p>
          <a:p>
            <a:pPr marL="457200" indent="-4572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Dérange les autres.</a:t>
            </a:r>
          </a:p>
          <a:p>
            <a:pPr marL="457200" indent="-4572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Ecriture  peu soignée Mot f.</a:t>
            </a:r>
          </a:p>
          <a:p>
            <a:pPr marL="457200" indent="-4572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Activités peu structurées !!!</a:t>
            </a:r>
            <a:endParaRPr lang="fr-FR" sz="2800" dirty="0">
              <a:solidFill>
                <a:srgbClr val="C3D0EE"/>
              </a:solidFill>
            </a:endParaRPr>
          </a:p>
          <a:p>
            <a:r>
              <a:rPr lang="fr-FR" dirty="0" smtClean="0"/>
              <a:t> 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1012"/>
            <a:ext cx="8229600" cy="923539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motrice en CLASSE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IMGadhd19 - Version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86" r="-30386"/>
          <a:stretch>
            <a:fillRect/>
          </a:stretch>
        </p:blipFill>
        <p:spPr>
          <a:xfrm>
            <a:off x="-995439" y="1600200"/>
            <a:ext cx="5872403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3853143" y="1609748"/>
            <a:ext cx="5290857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Il ne peut pas s’arrêter le laisser être debout et bouger. Lui donner un objet dans la main.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Lui permettre de se lever pour faire une tâche (laver tableau).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L’aider à se calmer.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L’asseoir tout devant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Lui donner un rôle.</a:t>
            </a:r>
          </a:p>
          <a:p>
            <a:pPr marL="457200" indent="-4572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Ecriture  peu soignée dès qu’il peut lui faire écrire sur ordinateur. Motricité fine</a:t>
            </a:r>
          </a:p>
          <a:p>
            <a:pPr marL="457200" indent="-457200">
              <a:buFont typeface="Wingdings" charset="2"/>
              <a:buChar char="ü"/>
            </a:pPr>
            <a:r>
              <a:rPr lang="fr-FR" sz="2800" dirty="0" smtClean="0">
                <a:solidFill>
                  <a:srgbClr val="C3D0EE"/>
                </a:solidFill>
              </a:rPr>
              <a:t>Dysgraphie.</a:t>
            </a:r>
            <a:endParaRPr lang="fr-FR" dirty="0">
              <a:solidFill>
                <a:srgbClr val="C3D0EE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43637" y="1067842"/>
            <a:ext cx="1001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3"/>
                </a:solidFill>
              </a:rPr>
              <a:t>AIDE</a:t>
            </a:r>
            <a:endParaRPr lang="fr-FR" sz="3200" b="1" dirty="0">
              <a:solidFill>
                <a:schemeClr val="accent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35040" y="181379"/>
            <a:ext cx="7900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Petits conseils pour les aider à mieux fonctionner</a:t>
            </a:r>
            <a:endParaRPr lang="fr-FR" sz="4000" dirty="0">
              <a:solidFill>
                <a:srgbClr val="CCFFCC"/>
              </a:solidFill>
              <a:latin typeface="Comic Sans MS Bold"/>
              <a:cs typeface="Comic Sans MS Bold"/>
            </a:endParaRPr>
          </a:p>
        </p:txBody>
      </p:sp>
      <p:pic>
        <p:nvPicPr>
          <p:cNvPr id="4" name="Image 3" descr=" hyp motrice - Version 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374" y="2065942"/>
            <a:ext cx="4300436" cy="430381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mentale en classe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518" r="-80518"/>
          <a:stretch>
            <a:fillRect/>
          </a:stretch>
        </p:blipFill>
        <p:spPr>
          <a:xfrm>
            <a:off x="-2215388" y="1600200"/>
            <a:ext cx="7667652" cy="4525963"/>
          </a:xfrm>
        </p:spPr>
      </p:pic>
      <p:sp>
        <p:nvSpPr>
          <p:cNvPr id="7" name="ZoneTexte 6"/>
          <p:cNvSpPr txBox="1"/>
          <p:nvPr/>
        </p:nvSpPr>
        <p:spPr>
          <a:xfrm>
            <a:off x="3071125" y="1417638"/>
            <a:ext cx="60728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3D0EE"/>
                </a:solidFill>
              </a:rPr>
              <a:t>Il ne pense pas en mots ou en phrases.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ne finit pas ses phrases.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a du mal à expliquer et partager ses idées.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a compris dans sa tête mais ne peut pas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rendre </a:t>
            </a:r>
            <a:r>
              <a:rPr lang="fr-FR" sz="2400" dirty="0">
                <a:solidFill>
                  <a:srgbClr val="C3D0EE"/>
                </a:solidFill>
              </a:rPr>
              <a:t>l’information lorsqu’on lui demande.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pense extrêmement vite.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s’ennuie et décroche quand l’explication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prend </a:t>
            </a:r>
            <a:r>
              <a:rPr lang="fr-FR" sz="2400" dirty="0">
                <a:solidFill>
                  <a:srgbClr val="C3D0EE"/>
                </a:solidFill>
              </a:rPr>
              <a:t>trop de temps.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s’entend très bien bien avec des personnes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qui </a:t>
            </a:r>
            <a:r>
              <a:rPr lang="fr-FR" sz="2400" dirty="0">
                <a:solidFill>
                  <a:srgbClr val="C3D0EE"/>
                </a:solidFill>
              </a:rPr>
              <a:t>pensent comme lui </a:t>
            </a:r>
            <a:r>
              <a:rPr lang="fr-FR" sz="2400" dirty="0" smtClean="0">
                <a:solidFill>
                  <a:srgbClr val="C3D0EE"/>
                </a:solidFill>
              </a:rPr>
              <a:t>ils </a:t>
            </a:r>
            <a:r>
              <a:rPr lang="fr-FR" sz="2400" dirty="0">
                <a:solidFill>
                  <a:srgbClr val="C3D0EE"/>
                </a:solidFill>
              </a:rPr>
              <a:t>se comprennent.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est très créatif.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</a:t>
            </a:r>
            <a:r>
              <a:rPr lang="fr-FR" sz="2400" dirty="0" smtClean="0">
                <a:solidFill>
                  <a:srgbClr val="C3D0EE"/>
                </a:solidFill>
              </a:rPr>
              <a:t>l  </a:t>
            </a:r>
            <a:r>
              <a:rPr lang="fr-FR" sz="2400" dirty="0">
                <a:solidFill>
                  <a:srgbClr val="C3D0EE"/>
                </a:solidFill>
              </a:rPr>
              <a:t>trouve des solutions originales.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a une autre manière de voire les choses</a:t>
            </a:r>
            <a:r>
              <a:rPr lang="fr-FR" sz="2400" dirty="0" smtClean="0">
                <a:solidFill>
                  <a:srgbClr val="C3D0EE"/>
                </a:solidFill>
              </a:rPr>
              <a:t>.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Il fait de la Procrastination</a:t>
            </a:r>
            <a:endParaRPr lang="fr-FR" sz="2400" dirty="0">
              <a:solidFill>
                <a:srgbClr val="C3D0EE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fr-FR" sz="2400" dirty="0" smtClean="0"/>
          </a:p>
          <a:p>
            <a:pPr marL="285750" indent="-285750">
              <a:buFont typeface="Wingdings" charset="2"/>
              <a:buChar char="ü"/>
            </a:pPr>
            <a:endParaRPr lang="fr-FR" dirty="0"/>
          </a:p>
          <a:p>
            <a:pPr marL="285750" indent="-285750">
              <a:buFont typeface="Wingdings" charset="2"/>
              <a:buChar char="ü"/>
            </a:pPr>
            <a:endParaRPr lang="fr-FR" sz="2000" dirty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46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mentale en classe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518" r="-80518"/>
          <a:stretch>
            <a:fillRect/>
          </a:stretch>
        </p:blipFill>
        <p:spPr>
          <a:xfrm>
            <a:off x="-2307303" y="1540749"/>
            <a:ext cx="7667652" cy="4132121"/>
          </a:xfrm>
        </p:spPr>
      </p:pic>
      <p:sp>
        <p:nvSpPr>
          <p:cNvPr id="7" name="ZoneTexte 6"/>
          <p:cNvSpPr txBox="1"/>
          <p:nvPr/>
        </p:nvSpPr>
        <p:spPr>
          <a:xfrm>
            <a:off x="2690173" y="1409369"/>
            <a:ext cx="5830558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 smtClean="0">
                <a:solidFill>
                  <a:srgbClr val="C3D0EE"/>
                </a:solidFill>
              </a:rPr>
              <a:t>L’aider à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3D0EE"/>
                </a:solidFill>
              </a:rPr>
              <a:t>exprimer ses idées car a des difficultés à restituer l’information.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    Il </a:t>
            </a:r>
            <a:r>
              <a:rPr lang="fr-FR" sz="2400" dirty="0">
                <a:solidFill>
                  <a:srgbClr val="C3D0EE"/>
                </a:solidFill>
              </a:rPr>
              <a:t>pense extrêmement </a:t>
            </a:r>
            <a:r>
              <a:rPr lang="fr-FR" sz="2400" dirty="0" smtClean="0">
                <a:solidFill>
                  <a:srgbClr val="C3D0EE"/>
                </a:solidFill>
              </a:rPr>
              <a:t>vite et souvent  </a:t>
            </a:r>
          </a:p>
          <a:p>
            <a:r>
              <a:rPr lang="fr-FR" sz="2400" dirty="0">
                <a:solidFill>
                  <a:srgbClr val="C3D0EE"/>
                </a:solidFill>
              </a:rPr>
              <a:t> </a:t>
            </a:r>
            <a:r>
              <a:rPr lang="fr-FR" sz="2400" dirty="0" smtClean="0">
                <a:solidFill>
                  <a:srgbClr val="C3D0EE"/>
                </a:solidFill>
              </a:rPr>
              <a:t>   juste.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    Le ramener sur la tâche main sur l’épaule. 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Encourager sa </a:t>
            </a:r>
            <a:r>
              <a:rPr lang="fr-FR" sz="2400" dirty="0">
                <a:solidFill>
                  <a:srgbClr val="C3D0EE"/>
                </a:solidFill>
              </a:rPr>
              <a:t> </a:t>
            </a:r>
            <a:r>
              <a:rPr lang="fr-FR" sz="2400" dirty="0" smtClean="0">
                <a:solidFill>
                  <a:srgbClr val="C3D0EE"/>
                </a:solidFill>
              </a:rPr>
              <a:t>créativité. 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    Il </a:t>
            </a:r>
            <a:r>
              <a:rPr lang="fr-FR" sz="2400" dirty="0">
                <a:solidFill>
                  <a:srgbClr val="C3D0EE"/>
                </a:solidFill>
              </a:rPr>
              <a:t>trouve des solutions </a:t>
            </a:r>
            <a:r>
              <a:rPr lang="fr-FR" sz="2400" dirty="0" smtClean="0">
                <a:solidFill>
                  <a:srgbClr val="C3D0EE"/>
                </a:solidFill>
              </a:rPr>
              <a:t>originales et justes.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    Encourager son explication quand c’est 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différent de celle qu’on attend.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L’aider à se mettre au travail.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Il perd beaucoup  de temps au début et </a:t>
            </a:r>
          </a:p>
          <a:p>
            <a:r>
              <a:rPr lang="fr-FR" sz="2400" dirty="0">
                <a:solidFill>
                  <a:srgbClr val="C3D0EE"/>
                </a:solidFill>
              </a:rPr>
              <a:t> </a:t>
            </a:r>
            <a:r>
              <a:rPr lang="fr-FR" sz="2400" dirty="0" smtClean="0">
                <a:solidFill>
                  <a:srgbClr val="C3D0EE"/>
                </a:solidFill>
              </a:rPr>
              <a:t>   lui donner un peu plus de temps à la fin.</a:t>
            </a:r>
            <a:endParaRPr lang="fr-FR" sz="2400" dirty="0">
              <a:solidFill>
                <a:srgbClr val="C3D0EE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fr-FR" sz="2400" dirty="0" smtClean="0"/>
          </a:p>
          <a:p>
            <a:pPr marL="285750" indent="-285750">
              <a:buFont typeface="Wingdings" charset="2"/>
              <a:buChar char="ü"/>
            </a:pPr>
            <a:endParaRPr lang="fr-FR" dirty="0"/>
          </a:p>
          <a:p>
            <a:pPr marL="285750" indent="-285750">
              <a:buFont typeface="Wingdings" charset="2"/>
              <a:buChar char="ü"/>
            </a:pPr>
            <a:endParaRPr lang="fr-FR" sz="2000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01739" y="894418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3"/>
                </a:solidFill>
              </a:rPr>
              <a:t>AIDE</a:t>
            </a:r>
            <a:endParaRPr lang="fr-FR" sz="3600" b="1" dirty="0">
              <a:solidFill>
                <a:schemeClr val="accent3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2857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mentale à la maison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518" r="-80518"/>
          <a:stretch>
            <a:fillRect/>
          </a:stretch>
        </p:blipFill>
        <p:spPr>
          <a:xfrm>
            <a:off x="-2215388" y="1600200"/>
            <a:ext cx="7667652" cy="4525963"/>
          </a:xfrm>
        </p:spPr>
      </p:pic>
      <p:sp>
        <p:nvSpPr>
          <p:cNvPr id="7" name="ZoneTexte 6"/>
          <p:cNvSpPr txBox="1"/>
          <p:nvPr/>
        </p:nvSpPr>
        <p:spPr>
          <a:xfrm>
            <a:off x="3215959" y="1417638"/>
            <a:ext cx="60728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3D0EE"/>
                </a:solidFill>
              </a:rPr>
              <a:t>L’aider à s’exprimer.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L’aider à finir ses phrases.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Le laisser aller jusqu’au bout avec des questions comme où comment qui </a:t>
            </a:r>
            <a:r>
              <a:rPr lang="fr-FR" sz="2400" dirty="0" err="1" smtClean="0">
                <a:solidFill>
                  <a:srgbClr val="C3D0EE"/>
                </a:solidFill>
              </a:rPr>
              <a:t>etc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Lui faire réciter les cours à haute voix l’aider 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à exprimer ce qu’il a appris.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Lui faire refaire par étape. Et non la solution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Explications courtes et précises. 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Encourager sa créativité. Il </a:t>
            </a:r>
            <a:r>
              <a:rPr lang="fr-FR" sz="2400" dirty="0">
                <a:solidFill>
                  <a:srgbClr val="C3D0EE"/>
                </a:solidFill>
              </a:rPr>
              <a:t>est très créatif.</a:t>
            </a:r>
          </a:p>
          <a:p>
            <a:r>
              <a:rPr lang="fr-FR" sz="2400" dirty="0">
                <a:solidFill>
                  <a:srgbClr val="C3D0EE"/>
                </a:solidFill>
              </a:rPr>
              <a:t>Il trouve des solutions </a:t>
            </a:r>
            <a:r>
              <a:rPr lang="fr-FR" sz="2400" dirty="0" smtClean="0">
                <a:solidFill>
                  <a:srgbClr val="C3D0EE"/>
                </a:solidFill>
              </a:rPr>
              <a:t>originales demander comment il a fait.</a:t>
            </a:r>
            <a:endParaRPr lang="fr-FR" sz="2400" dirty="0">
              <a:solidFill>
                <a:srgbClr val="C3D0EE"/>
              </a:solidFill>
            </a:endParaRPr>
          </a:p>
          <a:p>
            <a:r>
              <a:rPr lang="fr-FR" sz="2400" dirty="0" smtClean="0">
                <a:solidFill>
                  <a:srgbClr val="C3D0EE"/>
                </a:solidFill>
              </a:rPr>
              <a:t>L’aider à entrer dans le travail à côté de lui</a:t>
            </a:r>
          </a:p>
          <a:p>
            <a:pPr marL="285750" indent="-285750">
              <a:buFont typeface="Wingdings" charset="2"/>
              <a:buChar char="ü"/>
            </a:pPr>
            <a:endParaRPr lang="fr-FR" dirty="0"/>
          </a:p>
          <a:p>
            <a:pPr marL="285750" indent="-285750">
              <a:buFont typeface="Wingdings" charset="2"/>
              <a:buChar char="ü"/>
            </a:pPr>
            <a:endParaRPr lang="fr-FR" sz="2000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84909" y="909806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CCFF33"/>
                </a:solidFill>
              </a:rPr>
              <a:t>AIDE</a:t>
            </a:r>
            <a:endParaRPr lang="fr-FR" sz="3600" b="1" dirty="0">
              <a:solidFill>
                <a:srgbClr val="CCFF33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Impulsivité en classe</a:t>
            </a:r>
            <a:endParaRPr lang="fr-FR" b="1" dirty="0">
              <a:solidFill>
                <a:srgbClr val="CCFF33"/>
              </a:solidFill>
            </a:endParaRPr>
          </a:p>
        </p:txBody>
      </p:sp>
      <p:pic>
        <p:nvPicPr>
          <p:cNvPr id="28" name="Espace réservé du contenu 27" descr="IMGadhd2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808" r="-806"/>
          <a:stretch/>
        </p:blipFill>
        <p:spPr>
          <a:xfrm>
            <a:off x="-488135" y="2145294"/>
            <a:ext cx="3514869" cy="2721482"/>
          </a:xfrm>
        </p:spPr>
      </p:pic>
      <p:sp>
        <p:nvSpPr>
          <p:cNvPr id="29" name="ZoneTexte 28"/>
          <p:cNvSpPr txBox="1"/>
          <p:nvPr/>
        </p:nvSpPr>
        <p:spPr>
          <a:xfrm>
            <a:off x="3848095" y="1957383"/>
            <a:ext cx="52245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répond aux questions avant qu’on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 ai terminé de les poser.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a de la difficulté à attendre son tour.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interrompt souvent autrui et il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impose sa présence.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Il ne réfléchit pas n’anticipe pas les 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   conséquences de ses actes</a:t>
            </a:r>
            <a:endParaRPr lang="fr-FR" sz="2400" dirty="0">
              <a:solidFill>
                <a:srgbClr val="C3D0EE"/>
              </a:solidFill>
            </a:endParaRPr>
          </a:p>
        </p:txBody>
      </p:sp>
      <p:pic>
        <p:nvPicPr>
          <p:cNvPr id="3" name="Image 2" descr="acc ad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486" y="4635039"/>
            <a:ext cx="2528656" cy="180559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26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Impulsivité en classe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	</a:t>
            </a:r>
            <a:endParaRPr lang="fr-FR" b="1" dirty="0">
              <a:solidFill>
                <a:srgbClr val="CCFF33"/>
              </a:solidFill>
            </a:endParaRPr>
          </a:p>
        </p:txBody>
      </p:sp>
      <p:pic>
        <p:nvPicPr>
          <p:cNvPr id="28" name="Espace réservé du contenu 27" descr="IMGadhd2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808" r="-806"/>
          <a:stretch/>
        </p:blipFill>
        <p:spPr>
          <a:xfrm>
            <a:off x="-488135" y="2145294"/>
            <a:ext cx="3514869" cy="2721482"/>
          </a:xfrm>
        </p:spPr>
      </p:pic>
      <p:sp>
        <p:nvSpPr>
          <p:cNvPr id="29" name="ZoneTexte 28"/>
          <p:cNvSpPr txBox="1"/>
          <p:nvPr/>
        </p:nvSpPr>
        <p:spPr>
          <a:xfrm>
            <a:off x="3145303" y="1957383"/>
            <a:ext cx="5480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Lui demander courtoisement d’attendre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Lui donner souvent la parole car oublie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 ce qu’il veut dire quand on l’interroge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Réfléchir avant d’agir</a:t>
            </a:r>
            <a:endParaRPr lang="fr-FR" sz="2400" dirty="0">
              <a:solidFill>
                <a:srgbClr val="C3D0EE"/>
              </a:solidFill>
            </a:endParaRPr>
          </a:p>
        </p:txBody>
      </p:sp>
      <p:pic>
        <p:nvPicPr>
          <p:cNvPr id="3" name="Image 2" descr="acc ad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486" y="4635039"/>
            <a:ext cx="2528656" cy="18055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30444" y="1143984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CCFF33"/>
                </a:solidFill>
              </a:rPr>
              <a:t>AIDE</a:t>
            </a:r>
            <a:endParaRPr lang="fr-FR" sz="3600" b="1" dirty="0">
              <a:solidFill>
                <a:srgbClr val="CCFF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Impulsivité à la MAISON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IMGacc 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823" r="-716"/>
          <a:stretch/>
        </p:blipFill>
        <p:spPr>
          <a:xfrm>
            <a:off x="-1441926" y="1600200"/>
            <a:ext cx="4895963" cy="4525963"/>
          </a:xfrm>
        </p:spPr>
      </p:pic>
      <p:sp>
        <p:nvSpPr>
          <p:cNvPr id="29" name="ZoneTexte 28"/>
          <p:cNvSpPr txBox="1"/>
          <p:nvPr/>
        </p:nvSpPr>
        <p:spPr>
          <a:xfrm>
            <a:off x="3575096" y="1600200"/>
            <a:ext cx="53655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a de la difficulté à attendre son tour.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interrompt souvent autrui 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 impose sa présence.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veut tout tout de suite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Il a des idées fixes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Jamais satisfait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Toujours dans l’après….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Peut être blessant verbalement /oublie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Crises de colères </a:t>
            </a:r>
          </a:p>
          <a:p>
            <a:pPr marL="285750" indent="-285750">
              <a:buFont typeface="Wingdings" charset="2"/>
              <a:buChar char="ü"/>
            </a:pPr>
            <a:endParaRPr lang="fr-FR" sz="2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6303"/>
            <a:ext cx="8229600" cy="961661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Impulsivité à la MAISON</a:t>
            </a:r>
            <a:endParaRPr lang="fr-FR" b="1" dirty="0">
              <a:solidFill>
                <a:srgbClr val="CCFF33"/>
              </a:solidFill>
            </a:endParaRPr>
          </a:p>
        </p:txBody>
      </p:sp>
      <p:pic>
        <p:nvPicPr>
          <p:cNvPr id="4" name="Espace réservé du contenu 3" descr="IMGacc 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823" r="-716"/>
          <a:stretch/>
        </p:blipFill>
        <p:spPr>
          <a:xfrm>
            <a:off x="-1441926" y="1600200"/>
            <a:ext cx="4895963" cy="4525963"/>
          </a:xfrm>
        </p:spPr>
      </p:pic>
      <p:sp>
        <p:nvSpPr>
          <p:cNvPr id="29" name="ZoneTexte 28"/>
          <p:cNvSpPr txBox="1"/>
          <p:nvPr/>
        </p:nvSpPr>
        <p:spPr>
          <a:xfrm>
            <a:off x="3575096" y="1600200"/>
            <a:ext cx="548098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Le féliciter si il attend son tour.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Lui donner la parole en 2 mots  et 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plus longtemps après.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Lui dire </a:t>
            </a:r>
            <a:r>
              <a:rPr lang="fr-FR" sz="2400" u="sng" dirty="0" smtClean="0">
                <a:solidFill>
                  <a:srgbClr val="C3D0EE"/>
                </a:solidFill>
              </a:rPr>
              <a:t>quand</a:t>
            </a:r>
            <a:r>
              <a:rPr lang="fr-FR" sz="2400" dirty="0" smtClean="0">
                <a:solidFill>
                  <a:srgbClr val="C3D0EE"/>
                </a:solidFill>
              </a:rPr>
              <a:t> si oui avec précision.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Répondre une fois oui ou non et ignorer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 quand  il redemande.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Doit faire les choses maintenant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Si mot blessant ne pas les prendre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 au sérieux car il oublie </a:t>
            </a:r>
            <a:r>
              <a:rPr lang="fr-FR" sz="2400" dirty="0" err="1" smtClean="0">
                <a:solidFill>
                  <a:srgbClr val="C3D0EE"/>
                </a:solidFill>
              </a:rPr>
              <a:t>ttd</a:t>
            </a:r>
            <a:r>
              <a:rPr lang="fr-FR" sz="2400" dirty="0" smtClean="0">
                <a:solidFill>
                  <a:srgbClr val="C3D0EE"/>
                </a:solidFill>
              </a:rPr>
              <a:t> suite.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Sur le moment de la colère il ne vous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 entend pas reprenez plus tard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Lui demander d’aller dans sa chambre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400" dirty="0" smtClean="0">
                <a:solidFill>
                  <a:srgbClr val="C3D0EE"/>
                </a:solidFill>
              </a:rPr>
              <a:t> mais pas une punition déposer la colère </a:t>
            </a:r>
            <a:endParaRPr lang="fr-FR" sz="2400" dirty="0">
              <a:solidFill>
                <a:srgbClr val="C3D0E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68863" y="941540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CCFF33"/>
                </a:solidFill>
              </a:rPr>
              <a:t>AIDE</a:t>
            </a:r>
            <a:endParaRPr lang="fr-FR" sz="3600" b="1" dirty="0">
              <a:solidFill>
                <a:srgbClr val="CCFF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50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Trouble de l’opposition en CLASSE</a:t>
            </a:r>
            <a:endParaRPr lang="fr-FR" b="1" dirty="0">
              <a:solidFill>
                <a:srgbClr val="CCFF33"/>
              </a:solidFill>
            </a:endParaRPr>
          </a:p>
        </p:txBody>
      </p:sp>
      <p:pic>
        <p:nvPicPr>
          <p:cNvPr id="6" name="Espace réservé du contenu 5" descr="IMGadhd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" r="-9"/>
          <a:stretch/>
        </p:blipFill>
        <p:spPr>
          <a:xfrm>
            <a:off x="854608" y="1600200"/>
            <a:ext cx="3418428" cy="4525963"/>
          </a:xfrm>
        </p:spPr>
      </p:pic>
      <p:sp>
        <p:nvSpPr>
          <p:cNvPr id="4" name="ZoneTexte 3"/>
          <p:cNvSpPr txBox="1"/>
          <p:nvPr/>
        </p:nvSpPr>
        <p:spPr>
          <a:xfrm>
            <a:off x="4569775" y="1597925"/>
            <a:ext cx="391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3D0EE"/>
                </a:solidFill>
              </a:rPr>
              <a:t>Il refuse d’obéir à l’enseignant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Fugues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Refuse de faire son travail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Peut être malhonnête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Buté</a:t>
            </a:r>
            <a:endParaRPr lang="fr-FR" sz="2400" dirty="0">
              <a:solidFill>
                <a:srgbClr val="C3D0E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50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Trouble de l’opposition en CLASSE</a:t>
            </a:r>
            <a:endParaRPr lang="fr-FR" b="1" dirty="0">
              <a:solidFill>
                <a:srgbClr val="CCFF33"/>
              </a:solidFill>
            </a:endParaRPr>
          </a:p>
        </p:txBody>
      </p:sp>
      <p:pic>
        <p:nvPicPr>
          <p:cNvPr id="6" name="Espace réservé du contenu 5" descr="IMGadhd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" r="-9"/>
          <a:stretch/>
        </p:blipFill>
        <p:spPr>
          <a:xfrm>
            <a:off x="854608" y="1600200"/>
            <a:ext cx="3418428" cy="4525963"/>
          </a:xfrm>
        </p:spPr>
      </p:pic>
      <p:sp>
        <p:nvSpPr>
          <p:cNvPr id="4" name="ZoneTexte 3"/>
          <p:cNvSpPr txBox="1"/>
          <p:nvPr/>
        </p:nvSpPr>
        <p:spPr>
          <a:xfrm>
            <a:off x="4438952" y="1597925"/>
            <a:ext cx="5418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3D0EE"/>
                </a:solidFill>
              </a:rPr>
              <a:t>Ne pas rentrer dans un rapport de </a:t>
            </a:r>
          </a:p>
          <a:p>
            <a:r>
              <a:rPr lang="fr-FR" sz="2400" dirty="0">
                <a:solidFill>
                  <a:srgbClr val="C3D0EE"/>
                </a:solidFill>
              </a:rPr>
              <a:t>f</a:t>
            </a:r>
            <a:r>
              <a:rPr lang="fr-FR" sz="2400" dirty="0" smtClean="0">
                <a:solidFill>
                  <a:srgbClr val="C3D0EE"/>
                </a:solidFill>
              </a:rPr>
              <a:t>orce 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Lui laisser une porte de sortie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Lui demander autre chose pour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 changer l’attention.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Reprendre avec lui seul à seul + tard</a:t>
            </a:r>
          </a:p>
          <a:p>
            <a:r>
              <a:rPr lang="fr-FR" sz="2400" dirty="0" smtClean="0">
                <a:solidFill>
                  <a:srgbClr val="C3D0EE"/>
                </a:solidFill>
              </a:rPr>
              <a:t>Lui permettre de s’excuser seul.</a:t>
            </a:r>
          </a:p>
          <a:p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370286" y="953869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CCFF33"/>
                </a:solidFill>
              </a:rPr>
              <a:t>AIDE</a:t>
            </a:r>
            <a:endParaRPr lang="fr-FR" sz="3600" b="1" dirty="0">
              <a:solidFill>
                <a:srgbClr val="CCFF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733"/>
            <a:ext cx="8229600" cy="91069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Trouble de l’opposition à la MAISON</a:t>
            </a:r>
            <a:endParaRPr lang="fr-FR" b="1" dirty="0">
              <a:solidFill>
                <a:srgbClr val="CCFF33"/>
              </a:solidFill>
            </a:endParaRPr>
          </a:p>
        </p:txBody>
      </p:sp>
      <p:pic>
        <p:nvPicPr>
          <p:cNvPr id="4" name="Espace réservé du contenu 3" descr="IMGadhd17_0001 - Version 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" r="-1185"/>
          <a:stretch/>
        </p:blipFill>
        <p:spPr>
          <a:xfrm>
            <a:off x="336568" y="1581070"/>
            <a:ext cx="3287864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3773357" y="1504802"/>
            <a:ext cx="51731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Expliciter les règles clairement avant </a:t>
            </a:r>
          </a:p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 donner des ordres.</a:t>
            </a:r>
          </a:p>
          <a:p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Ne pas rentrer dans un rapport de </a:t>
            </a:r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force</a:t>
            </a:r>
            <a:endParaRPr lang="fr-F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Lui </a:t>
            </a:r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laisser une porte de sortie</a:t>
            </a:r>
          </a:p>
          <a:p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Lui demander autre chose pour</a:t>
            </a:r>
          </a:p>
          <a:p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changer l’attention.</a:t>
            </a:r>
          </a:p>
          <a:p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Reprendre avec lui seul à seul + tard</a:t>
            </a:r>
          </a:p>
          <a:p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Lui permettre de s’excuser seul</a:t>
            </a:r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Lui dire d’aller se calmer dans sa </a:t>
            </a:r>
          </a:p>
          <a:p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</a:t>
            </a:r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hambre et en reparler quand</a:t>
            </a:r>
          </a:p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il est calmé.</a:t>
            </a:r>
          </a:p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Féliciter récompense quand cpt bien.</a:t>
            </a:r>
            <a:endParaRPr lang="fr-F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Ne pas s’adresser à son cerveau cognitif</a:t>
            </a:r>
          </a:p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il est dans l’émotionnel (comprend pas)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29905" y="858471"/>
            <a:ext cx="110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CCFF33"/>
                </a:solidFill>
              </a:rPr>
              <a:t>AIDE</a:t>
            </a:r>
            <a:endParaRPr lang="fr-FR" sz="3600" b="1" dirty="0">
              <a:solidFill>
                <a:srgbClr val="CCFF3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7240" y="685801"/>
            <a:ext cx="8218924" cy="4326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            </a:t>
            </a:r>
          </a:p>
          <a:p>
            <a:pPr marL="0" indent="0" algn="ctr">
              <a:buNone/>
            </a:pPr>
            <a:r>
              <a:rPr lang="fr-FR" sz="43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Le TDAH est un problème de</a:t>
            </a:r>
          </a:p>
          <a:p>
            <a:pPr marL="0" indent="0" algn="ctr">
              <a:buNone/>
            </a:pPr>
            <a:endParaRPr lang="fr-FR" dirty="0">
              <a:latin typeface="Comic Sans MS Bold"/>
              <a:cs typeface="Comic Sans MS Bold"/>
            </a:endParaRPr>
          </a:p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Comic Sans MS Bold"/>
                <a:cs typeface="Comic Sans MS Bold"/>
              </a:rPr>
              <a:t>POUVOIR</a:t>
            </a:r>
          </a:p>
          <a:p>
            <a:pPr marL="0" indent="0" algn="ctr">
              <a:buNone/>
            </a:pPr>
            <a:endParaRPr lang="fr-FR" sz="3900" dirty="0" smtClean="0">
              <a:solidFill>
                <a:srgbClr val="ACCBF9"/>
              </a:solidFill>
              <a:latin typeface="Comic Sans MS Bold"/>
              <a:cs typeface="Comic Sans MS Bold"/>
            </a:endParaRPr>
          </a:p>
          <a:p>
            <a:pPr marL="0" indent="0" algn="ctr">
              <a:buNone/>
            </a:pPr>
            <a:r>
              <a:rPr lang="fr-FR" sz="39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et non de</a:t>
            </a:r>
          </a:p>
          <a:p>
            <a:pPr marL="0" indent="0" algn="ctr">
              <a:buNone/>
            </a:pPr>
            <a:endParaRPr lang="fr-FR" dirty="0" smtClean="0">
              <a:latin typeface="Comic Sans MS Bold"/>
              <a:cs typeface="Comic Sans MS Bold"/>
            </a:endParaRPr>
          </a:p>
          <a:p>
            <a:pPr marL="0" indent="0" algn="ctr">
              <a:buNone/>
            </a:pPr>
            <a:r>
              <a:rPr lang="fr-FR" sz="4800" b="1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VOULOIR</a:t>
            </a:r>
            <a:endParaRPr lang="fr-FR" sz="4800" b="1" dirty="0">
              <a:solidFill>
                <a:srgbClr val="FF0000"/>
              </a:solidFill>
              <a:latin typeface="Comic Sans MS Bold"/>
              <a:cs typeface="Comic Sans MS Bold"/>
            </a:endParaRPr>
          </a:p>
          <a:p>
            <a:pPr marL="0" indent="0">
              <a:buNone/>
            </a:pPr>
            <a:r>
              <a:rPr lang="fr-FR" dirty="0" smtClean="0"/>
              <a:t>						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7476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Choisir des sports qui lui convient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de préférence individuels et changer souvent année après année car s’ennuie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j031671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4" t="-4382"/>
          <a:stretch/>
        </p:blipFill>
        <p:spPr>
          <a:xfrm>
            <a:off x="304801" y="1998134"/>
            <a:ext cx="3302000" cy="2269066"/>
          </a:xfrm>
        </p:spPr>
      </p:pic>
      <p:sp>
        <p:nvSpPr>
          <p:cNvPr id="5" name="ZoneTexte 4"/>
          <p:cNvSpPr txBox="1"/>
          <p:nvPr/>
        </p:nvSpPr>
        <p:spPr>
          <a:xfrm>
            <a:off x="4265897" y="1998134"/>
            <a:ext cx="425157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pêche,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golf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grimpe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L’escrime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natation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volley </a:t>
            </a:r>
            <a:r>
              <a:rPr lang="fr-FR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ball</a:t>
            </a:r>
            <a:endParaRPr lang="fr-F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badminton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basket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skate </a:t>
            </a:r>
            <a:r>
              <a:rPr lang="fr-FR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board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et tous sports de glisse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ski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surf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hockey sur glace (hyperactif)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Football (gardien de but)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Tennis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Voile ski nautique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Tir à l’arc </a:t>
            </a:r>
            <a:r>
              <a:rPr lang="fr-FR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etc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</a:t>
            </a:r>
            <a:r>
              <a:rPr lang="fr-FR" b="1" dirty="0" smtClean="0">
                <a:solidFill>
                  <a:srgbClr val="FF0000"/>
                </a:solidFill>
              </a:rPr>
              <a:t>es activités préférées avec les mains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9936" y="1600200"/>
            <a:ext cx="3806864" cy="4913871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poterie, la sculpture, la musique batterie,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dessin l’ordinateur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Il n’aime pas lire en général à part les BD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3" y="1981143"/>
            <a:ext cx="2857500" cy="28575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Troubles de l’endormissement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9936" y="1600200"/>
            <a:ext cx="3806864" cy="4913871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Arrêter les appareils électroniques avec écran 2h avant l’heure du coucher pour permettre à la mélatonine de faire son effet.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4" name="Image 3" descr=" tb du somme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7638"/>
            <a:ext cx="3740063" cy="4735503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471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En psychothérapie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3110"/>
            <a:ext cx="8229600" cy="5443224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L’aider à rester focaliser sur le présent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Lui permettre de ralentir sa pensée en reprenant étape par étape le raisonnement ou l’action.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Revenir en arrière en pensée pour lui permettre de voir ce qui a déclenché son action.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Le faire profiter du moment présent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L’aider à construire une estime de lui-même</a:t>
            </a:r>
          </a:p>
          <a:p>
            <a:r>
              <a:rPr lang="fr-FR" dirty="0">
                <a:solidFill>
                  <a:srgbClr val="C3D0EE"/>
                </a:solidFill>
              </a:rPr>
              <a:t>p</a:t>
            </a:r>
            <a:r>
              <a:rPr lang="fr-FR" dirty="0" smtClean="0">
                <a:solidFill>
                  <a:srgbClr val="C3D0EE"/>
                </a:solidFill>
              </a:rPr>
              <a:t>ositive.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L’aider à accéder à la pensée et la réflexion après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3D0EE"/>
                </a:solidFill>
              </a:rPr>
              <a:t>    l’envahissement par la colère.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6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336038" cy="676191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Ces enfants demandent une grande adaptabilité des parents et beaucoup de patience mais ils ont aussi beaucoup de qualités et vous aurez beaucoup de plaisir à partager des moments seul à seul avec eux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CCFFCC"/>
                </a:solidFill>
              </a:rPr>
              <a:t>Privilégier le renforcement positif pas les sanctions, l’échange paisible après la colère. </a:t>
            </a:r>
            <a:endParaRPr lang="fr-FR" sz="3600" b="1" dirty="0">
              <a:solidFill>
                <a:srgbClr val="CCFFCC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240" y="4022337"/>
            <a:ext cx="7543800" cy="960901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Diverses </a:t>
            </a:r>
            <a:b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COMBINAISONS POSSIBLES</a:t>
            </a:r>
            <a:endParaRPr lang="fr-FR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0638" y="1221570"/>
            <a:ext cx="7604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		</a:t>
            </a:r>
            <a:r>
              <a:rPr lang="fr-FR" sz="32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DEFICIT D’ATTENTION</a:t>
            </a:r>
          </a:p>
          <a:p>
            <a:r>
              <a:rPr lang="fr-FR" sz="32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   			AVEC OU SANS </a:t>
            </a:r>
          </a:p>
          <a:p>
            <a:r>
              <a:rPr lang="fr-FR" sz="3200" dirty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32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 			HYPERACTIVITE</a:t>
            </a:r>
          </a:p>
          <a:p>
            <a:r>
              <a:rPr lang="fr-FR" sz="3200" dirty="0">
                <a:solidFill>
                  <a:srgbClr val="ACCBF9"/>
                </a:solidFill>
                <a:latin typeface="Comic Sans MS Bold"/>
                <a:cs typeface="Comic Sans MS Bold"/>
              </a:rPr>
              <a:t>	</a:t>
            </a:r>
            <a:r>
              <a:rPr lang="fr-FR" sz="32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		    	</a:t>
            </a:r>
            <a:r>
              <a:rPr lang="fr-FR" sz="3200" dirty="0">
                <a:solidFill>
                  <a:srgbClr val="ACCBF9"/>
                </a:solidFill>
                <a:latin typeface="Comic Sans MS Bold"/>
                <a:cs typeface="Comic Sans MS Bold"/>
              </a:rPr>
              <a:t>	</a:t>
            </a:r>
            <a:r>
              <a:rPr lang="fr-FR" sz="32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TDAH</a:t>
            </a:r>
            <a:endParaRPr lang="fr-FR" sz="3200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8046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Troubles déficitaires de l’attention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C3D0EE"/>
                </a:solidFill>
              </a:rPr>
              <a:t>petit résumé en images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= un fonctionnement différent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 descr="IMGadhd1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25"/>
          <a:stretch/>
        </p:blipFill>
        <p:spPr>
          <a:xfrm>
            <a:off x="2039856" y="1804691"/>
            <a:ext cx="1722790" cy="2376526"/>
          </a:xfrm>
        </p:spPr>
      </p:pic>
      <p:pic>
        <p:nvPicPr>
          <p:cNvPr id="10" name="Espace réservé du contenu 5" descr="My BD concentration hyp mental - copi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 r="-717"/>
          <a:stretch/>
        </p:blipFill>
        <p:spPr>
          <a:xfrm>
            <a:off x="154305" y="1718688"/>
            <a:ext cx="1578649" cy="2462529"/>
          </a:xfrm>
          <a:prstGeom prst="rect">
            <a:avLst/>
          </a:prstGeom>
        </p:spPr>
      </p:pic>
      <p:pic>
        <p:nvPicPr>
          <p:cNvPr id="11" name="Image 10" descr="IMGadhd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34" y="1804691"/>
            <a:ext cx="1228499" cy="2305305"/>
          </a:xfrm>
          <a:prstGeom prst="rect">
            <a:avLst/>
          </a:prstGeom>
        </p:spPr>
      </p:pic>
      <p:pic>
        <p:nvPicPr>
          <p:cNvPr id="12" name="Image 11" descr="IMG_00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121" y="1804691"/>
            <a:ext cx="1353128" cy="2305305"/>
          </a:xfrm>
          <a:prstGeom prst="rect">
            <a:avLst/>
          </a:prstGeom>
        </p:spPr>
      </p:pic>
      <p:pic>
        <p:nvPicPr>
          <p:cNvPr id="13" name="Espace réservé du contenu 3" descr="IMGa3 - copi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689" y="1804691"/>
            <a:ext cx="1533501" cy="237652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54304" y="4664983"/>
            <a:ext cx="88784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de la peine  Il ne retient pas  il a du désordre    Il est dans sa   	Il zappe,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à se concentrer  ce qu’il apprend,  dans son sac et     bulle,             	interrompt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est distrait 	ce qui est         son pupitre,       	n’entend pas les   les autres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Termine pas     	répétitif et       oublie et perd    	consignes et       	change de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dans les temps.   ennuyeux.	</a:t>
            </a:r>
            <a:r>
              <a:rPr lang="fr-FR" sz="1600" dirty="0">
                <a:solidFill>
                  <a:srgbClr val="C3D0EE"/>
                </a:solidFill>
                <a:latin typeface="Comic Sans MS Bold"/>
                <a:cs typeface="Comic Sans MS Bold"/>
              </a:rPr>
              <a:t> </a:t>
            </a:r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    ses affaires.		rêve, ne répond 	sujet.</a:t>
            </a:r>
          </a:p>
          <a:p>
            <a:r>
              <a:rPr lang="fr-FR" sz="1600" dirty="0">
                <a:solidFill>
                  <a:srgbClr val="C3D0EE"/>
                </a:solidFill>
                <a:latin typeface="Comic Sans MS Bold"/>
                <a:cs typeface="Comic Sans MS Bold"/>
              </a:rPr>
              <a:t>	</a:t>
            </a:r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											pas.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	               							</a:t>
            </a:r>
          </a:p>
          <a:p>
            <a:endParaRPr lang="fr-FR" dirty="0">
              <a:latin typeface="Comic Sans MS Bold"/>
              <a:cs typeface="Comic Sans MS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9119"/>
            <a:ext cx="8229600" cy="113626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Difficultés de concentration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manifestations à L’ECOLE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 r="-717"/>
          <a:stretch/>
        </p:blipFill>
        <p:spPr>
          <a:xfrm>
            <a:off x="747782" y="1823461"/>
            <a:ext cx="3181037" cy="4525962"/>
          </a:xfrm>
        </p:spPr>
      </p:pic>
      <p:sp>
        <p:nvSpPr>
          <p:cNvPr id="4" name="ZoneTexte 3"/>
          <p:cNvSpPr txBox="1"/>
          <p:nvPr/>
        </p:nvSpPr>
        <p:spPr>
          <a:xfrm flipH="1">
            <a:off x="4130600" y="1672473"/>
            <a:ext cx="5013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n’écoute pas.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lit mal et très vite les consignes 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du mal à s’exprimer oralement et  écrit.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ne finit pas ses phrases.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comprend mais ne peut pas restituer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décroche si explication répétitive/longue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oublie de répondre à des questions.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ne pense pas en mot mais ressent des images.</a:t>
            </a:r>
          </a:p>
          <a:p>
            <a:r>
              <a:rPr lang="fr-FR" sz="1600" dirty="0">
                <a:solidFill>
                  <a:srgbClr val="C3D0EE"/>
                </a:solidFill>
                <a:latin typeface="Comic Sans MS Bold"/>
                <a:cs typeface="Comic Sans MS Bold"/>
              </a:rPr>
              <a:t>I</a:t>
            </a:r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l ne procède pas par étape quand il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raisonne il va directement au but.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de la difficulté à s’ organiser.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ne termine pas ses tâches dans les temps.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a beaucoup d’oublis. Questions pas faites.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est facilement distrait par stimuli </a:t>
            </a:r>
            <a:r>
              <a:rPr lang="fr-FR" sz="1600" dirty="0" err="1" smtClean="0">
                <a:solidFill>
                  <a:srgbClr val="C3D0EE"/>
                </a:solidFill>
                <a:latin typeface="Comic Sans MS Bold"/>
                <a:cs typeface="Comic Sans MS Bold"/>
              </a:rPr>
              <a:t>ext</a:t>
            </a:r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pense très vite dans sa tête.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fait de la procrastination.</a:t>
            </a:r>
          </a:p>
          <a:p>
            <a:r>
              <a:rPr lang="fr-FR" sz="1600" dirty="0" smtClean="0">
                <a:solidFill>
                  <a:srgbClr val="C3D0EE"/>
                </a:solidFill>
                <a:latin typeface="Comic Sans MS Bold"/>
                <a:cs typeface="Comic Sans MS Bold"/>
              </a:rPr>
              <a:t>Il est maladroit, écriture irrégulière.</a:t>
            </a:r>
            <a:endParaRPr lang="fr-FR" sz="1600" dirty="0">
              <a:solidFill>
                <a:srgbClr val="C3D0EE"/>
              </a:solidFill>
              <a:latin typeface="Comic Sans MS Bold"/>
              <a:cs typeface="Comic Sans MS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703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Trouble du comportement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Hyperactivité motrice à L’ECOLE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petit résumé en images</a:t>
            </a:r>
            <a:endParaRPr lang="fr-FR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Espace réservé du contenu 3" descr="IMGadhd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"/>
          <a:stretch/>
        </p:blipFill>
        <p:spPr>
          <a:xfrm>
            <a:off x="196070" y="1916063"/>
            <a:ext cx="2465045" cy="3552776"/>
          </a:xfrm>
        </p:spPr>
      </p:pic>
      <p:pic>
        <p:nvPicPr>
          <p:cNvPr id="5" name="Image 4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53" y="2211441"/>
            <a:ext cx="1926399" cy="2849243"/>
          </a:xfrm>
          <a:prstGeom prst="rect">
            <a:avLst/>
          </a:prstGeom>
        </p:spPr>
      </p:pic>
      <p:pic>
        <p:nvPicPr>
          <p:cNvPr id="6" name="Image 5" descr="IMGbêtis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174" y="2211441"/>
            <a:ext cx="1506553" cy="2849243"/>
          </a:xfrm>
          <a:prstGeom prst="rect">
            <a:avLst/>
          </a:prstGeom>
        </p:spPr>
      </p:pic>
      <p:pic>
        <p:nvPicPr>
          <p:cNvPr id="7" name="Image 6" descr="IMGadhd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283" y="2211441"/>
            <a:ext cx="1509139" cy="28492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09309" y="5660848"/>
            <a:ext cx="198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Seul à la récréation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Cherche la bagarre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69174" y="5672593"/>
            <a:ext cx="1635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Fais des bêtises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A des accidents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Fait le </a:t>
            </a:r>
            <a:r>
              <a:rPr lang="fr-FR" dirty="0" err="1" smtClean="0">
                <a:solidFill>
                  <a:srgbClr val="C3D0EE"/>
                </a:solidFill>
              </a:rPr>
              <a:t>pître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9972" y="5672593"/>
            <a:ext cx="2489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N’a pas d’amis est rejeté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N’est jamais invité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704658" y="5272341"/>
            <a:ext cx="2319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Ne sait pas se </a:t>
            </a:r>
          </a:p>
          <a:p>
            <a:r>
              <a:rPr lang="fr-FR" dirty="0">
                <a:solidFill>
                  <a:srgbClr val="C3D0EE"/>
                </a:solidFill>
              </a:rPr>
              <a:t>c</a:t>
            </a:r>
            <a:r>
              <a:rPr lang="fr-FR" dirty="0" smtClean="0">
                <a:solidFill>
                  <a:srgbClr val="C3D0EE"/>
                </a:solidFill>
              </a:rPr>
              <a:t>omporter avec les</a:t>
            </a:r>
          </a:p>
          <a:p>
            <a:r>
              <a:rPr lang="fr-FR" dirty="0">
                <a:solidFill>
                  <a:srgbClr val="C3D0EE"/>
                </a:solidFill>
              </a:rPr>
              <a:t>a</a:t>
            </a:r>
            <a:r>
              <a:rPr lang="fr-FR" dirty="0" smtClean="0">
                <a:solidFill>
                  <a:srgbClr val="C3D0EE"/>
                </a:solidFill>
              </a:rPr>
              <a:t>utres. Impulsif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Enerve les enseignants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Tb du comportement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motrice</a:t>
            </a:r>
            <a:r>
              <a:rPr lang="fr-FR" b="1" dirty="0" smtClean="0">
                <a:solidFill>
                  <a:srgbClr val="FF0000"/>
                </a:solidFill>
              </a:rPr>
              <a:t> en CLASSE </a:t>
            </a:r>
            <a:endParaRPr lang="fr-FR" b="1" dirty="0">
              <a:solidFill>
                <a:srgbClr val="ACE500"/>
              </a:solidFill>
            </a:endParaRPr>
          </a:p>
        </p:txBody>
      </p:sp>
      <p:pic>
        <p:nvPicPr>
          <p:cNvPr id="4" name="Espace réservé du contenu 3" descr="IMGadhd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66" r="-11866"/>
          <a:stretch>
            <a:fillRect/>
          </a:stretch>
        </p:blipFill>
        <p:spPr>
          <a:xfrm>
            <a:off x="130565" y="1721175"/>
            <a:ext cx="2480735" cy="2801364"/>
          </a:xfrm>
        </p:spPr>
      </p:pic>
      <p:pic>
        <p:nvPicPr>
          <p:cNvPr id="6" name="Image 5" descr="IMGadhd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468" y="1721180"/>
            <a:ext cx="1614258" cy="2801362"/>
          </a:xfrm>
          <a:prstGeom prst="rect">
            <a:avLst/>
          </a:prstGeom>
        </p:spPr>
      </p:pic>
      <p:pic>
        <p:nvPicPr>
          <p:cNvPr id="7" name="Image 6" descr="IMGadhd15_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089" y="1721180"/>
            <a:ext cx="1614259" cy="28013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8379" y="4700593"/>
            <a:ext cx="2108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Tombe de sa chaise</a:t>
            </a:r>
          </a:p>
          <a:p>
            <a:r>
              <a:rPr lang="fr-FR" dirty="0">
                <a:solidFill>
                  <a:srgbClr val="C3D0EE"/>
                </a:solidFill>
              </a:rPr>
              <a:t>F</a:t>
            </a:r>
            <a:r>
              <a:rPr lang="fr-FR" dirty="0" smtClean="0">
                <a:solidFill>
                  <a:srgbClr val="C3D0EE"/>
                </a:solidFill>
              </a:rPr>
              <a:t>ais du bruit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Joue avec des objets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Maladroit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07468" y="4741293"/>
            <a:ext cx="1532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Bavarde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Interrompt les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Autres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16089" y="4741293"/>
            <a:ext cx="182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Fais autre chose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Ou refuse de faire ce qu’on </a:t>
            </a:r>
          </a:p>
          <a:p>
            <a:r>
              <a:rPr lang="fr-FR" dirty="0">
                <a:solidFill>
                  <a:srgbClr val="C3D0EE"/>
                </a:solidFill>
              </a:rPr>
              <a:t>l</a:t>
            </a:r>
            <a:r>
              <a:rPr lang="fr-FR" dirty="0" smtClean="0">
                <a:solidFill>
                  <a:srgbClr val="C3D0EE"/>
                </a:solidFill>
              </a:rPr>
              <a:t>ui demande</a:t>
            </a:r>
          </a:p>
        </p:txBody>
      </p:sp>
      <p:pic>
        <p:nvPicPr>
          <p:cNvPr id="11" name="Image 10" descr="IMGadhd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689" y="1721180"/>
            <a:ext cx="1851649" cy="280135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12144" y="4726878"/>
            <a:ext cx="2213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Dérange la classe</a:t>
            </a:r>
            <a:endParaRPr lang="fr-FR" dirty="0">
              <a:solidFill>
                <a:srgbClr val="C3D0EE"/>
              </a:solidFill>
            </a:endParaRPr>
          </a:p>
          <a:p>
            <a:r>
              <a:rPr lang="fr-FR" dirty="0" smtClean="0">
                <a:solidFill>
                  <a:srgbClr val="C3D0EE"/>
                </a:solidFill>
              </a:rPr>
              <a:t>Se lève se promène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Ne fait pas son travail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Hyperactivité </a:t>
            </a:r>
            <a:r>
              <a:rPr lang="fr-FR" b="1" i="1" dirty="0" smtClean="0">
                <a:solidFill>
                  <a:srgbClr val="FF0000"/>
                </a:solidFill>
              </a:rPr>
              <a:t>motrice</a:t>
            </a:r>
            <a:r>
              <a:rPr lang="fr-FR" b="1" dirty="0" smtClean="0">
                <a:solidFill>
                  <a:srgbClr val="FF0000"/>
                </a:solidFill>
              </a:rPr>
              <a:t> à la MAISON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C3D0EE"/>
                </a:solidFill>
              </a:rPr>
              <a:t>petit résumé en images</a:t>
            </a:r>
            <a:endParaRPr lang="fr-FR" b="1" dirty="0">
              <a:solidFill>
                <a:srgbClr val="C3D0EE"/>
              </a:solidFill>
            </a:endParaRPr>
          </a:p>
        </p:txBody>
      </p:sp>
      <p:pic>
        <p:nvPicPr>
          <p:cNvPr id="4" name="Espace réservé du contenu 3" descr="IMGadhd8 - Version 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9"/>
          <a:stretch/>
        </p:blipFill>
        <p:spPr>
          <a:xfrm>
            <a:off x="457200" y="1600200"/>
            <a:ext cx="1910997" cy="2518755"/>
          </a:xfrm>
        </p:spPr>
      </p:pic>
      <p:pic>
        <p:nvPicPr>
          <p:cNvPr id="5" name="Image 4" descr="IMGadhd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081" y="1600200"/>
            <a:ext cx="2065172" cy="2518755"/>
          </a:xfrm>
          <a:prstGeom prst="rect">
            <a:avLst/>
          </a:prstGeom>
        </p:spPr>
      </p:pic>
      <p:pic>
        <p:nvPicPr>
          <p:cNvPr id="6" name="Image 5" descr="IMGchi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506" y="1600201"/>
            <a:ext cx="1946656" cy="2518754"/>
          </a:xfrm>
          <a:prstGeom prst="rect">
            <a:avLst/>
          </a:prstGeom>
        </p:spPr>
      </p:pic>
      <p:pic>
        <p:nvPicPr>
          <p:cNvPr id="7" name="Image 6" descr="IMGadhd17_0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22" y="1600201"/>
            <a:ext cx="1698564" cy="251875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4368228"/>
            <a:ext cx="1910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Problèmes avec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frères et sœurs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Il cherche la bagarre, provoque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Maladroit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52081" y="4380098"/>
            <a:ext cx="206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N’écoute pas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Quand on lui parle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Demande 10 fois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Devoirs impossibles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71506" y="4414394"/>
            <a:ext cx="2056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Prend des risques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Jeux dangereux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Casse cou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Beaucoup accidents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79821" y="4430249"/>
            <a:ext cx="1846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3D0EE"/>
                </a:solidFill>
              </a:rPr>
              <a:t>Parents sont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a bout de souffle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Les sollicite tjrs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N’obéit pas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Toujours en mouvement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Se lève très tôt</a:t>
            </a:r>
          </a:p>
          <a:p>
            <a:r>
              <a:rPr lang="fr-FR" dirty="0" smtClean="0">
                <a:solidFill>
                  <a:srgbClr val="C3D0EE"/>
                </a:solidFill>
              </a:rPr>
              <a:t>S’endort tard.</a:t>
            </a:r>
            <a:endParaRPr lang="fr-FR" dirty="0">
              <a:solidFill>
                <a:srgbClr val="C3D0E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̀me par défaut">
  <a:themeElements>
    <a:clrScheme name="Personnalisée 4">
      <a:dk1>
        <a:srgbClr val="2112A5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1436</TotalTime>
  <Words>2390</Words>
  <Application>Microsoft Macintosh PowerPoint</Application>
  <PresentationFormat>Présentation à l'écran (4:3)</PresentationFormat>
  <Paragraphs>454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Comic Sans MS Bold</vt:lpstr>
      <vt:lpstr>Wingdings</vt:lpstr>
      <vt:lpstr>Thème par défaut</vt:lpstr>
      <vt:lpstr>Présentation PowerPoint</vt:lpstr>
      <vt:lpstr>Présentation PowerPoint</vt:lpstr>
      <vt:lpstr>Présentation PowerPoint</vt:lpstr>
      <vt:lpstr>Diverses  COMBINAISONS POSSIBLES</vt:lpstr>
      <vt:lpstr>Troubles déficitaires de l’attention petit résumé en images = un fonctionnement différent</vt:lpstr>
      <vt:lpstr>Difficultés de concentration manifestations à L’ECOLE</vt:lpstr>
      <vt:lpstr>Trouble du comportement Hyperactivité motrice à L’ECOLE petit résumé en images</vt:lpstr>
      <vt:lpstr>Tb du comportement Hyperactivité motrice en CLASSE </vt:lpstr>
      <vt:lpstr>Hyperactivité motrice à la MAISON petit résumé en images</vt:lpstr>
      <vt:lpstr>Hyperactivité mentale en CLASSE petit résumé en images</vt:lpstr>
      <vt:lpstr>Hyperactivité mentale à la MAISON petit résumé en images  </vt:lpstr>
      <vt:lpstr> </vt:lpstr>
      <vt:lpstr>Difficultés de concentration  manifestations à L’ECOLE</vt:lpstr>
      <vt:lpstr>Difficultés de concentration manifestations à la MAISON</vt:lpstr>
      <vt:lpstr>Difficultés de concentration  manifestations à la MAISON</vt:lpstr>
      <vt:lpstr>Hyperactivité motrice à l’ECOLE</vt:lpstr>
      <vt:lpstr>Hyperactivité motrice à l’ECOLE</vt:lpstr>
      <vt:lpstr>Hyperactivité motrice en CLASSE</vt:lpstr>
      <vt:lpstr>Hyperactivité motrice en CLASSE</vt:lpstr>
      <vt:lpstr>Hyperactivité mentale en classe</vt:lpstr>
      <vt:lpstr>Hyperactivité mentale en classe</vt:lpstr>
      <vt:lpstr>Hyperactivité mentale à la maison</vt:lpstr>
      <vt:lpstr>Impulsivité en classe</vt:lpstr>
      <vt:lpstr>Impulsivité en classe   </vt:lpstr>
      <vt:lpstr>Impulsivité à la MAISON</vt:lpstr>
      <vt:lpstr>Impulsivité à la MAISON</vt:lpstr>
      <vt:lpstr>Trouble de l’opposition en CLASSE</vt:lpstr>
      <vt:lpstr>Trouble de l’opposition en CLASSE</vt:lpstr>
      <vt:lpstr>Trouble de l’opposition à la MAISON</vt:lpstr>
      <vt:lpstr>Choisir des sports qui lui convient de préférence individuels et changer souvent année après année car s’ennuie</vt:lpstr>
      <vt:lpstr>Ses activités préférées avec les mains</vt:lpstr>
      <vt:lpstr>Troubles de l’endormissement</vt:lpstr>
      <vt:lpstr>En psychothérapie</vt:lpstr>
      <vt:lpstr>Ces enfants demandent une grande adaptabilité des parents et beaucoup de patience mais ils ont aussi beaucoup de qualités et vous aurez beaucoup de plaisir à partager des moments seul à seul avec eux Privilégier le renforcement positif pas les sanctions, l’échange paisible après la colère.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Utilisateur de Microsoft Office</cp:lastModifiedBy>
  <cp:revision>180</cp:revision>
  <cp:lastPrinted>2013-08-25T13:26:48Z</cp:lastPrinted>
  <dcterms:created xsi:type="dcterms:W3CDTF">2013-08-26T09:17:53Z</dcterms:created>
  <dcterms:modified xsi:type="dcterms:W3CDTF">2015-11-16T13:23:04Z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