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2"/>
  </p:notesMasterIdLst>
  <p:sldIdLst>
    <p:sldId id="275" r:id="rId2"/>
    <p:sldId id="265" r:id="rId3"/>
    <p:sldId id="282" r:id="rId4"/>
    <p:sldId id="281" r:id="rId5"/>
    <p:sldId id="280" r:id="rId6"/>
    <p:sldId id="306" r:id="rId7"/>
    <p:sldId id="307" r:id="rId8"/>
    <p:sldId id="308" r:id="rId9"/>
    <p:sldId id="257" r:id="rId10"/>
    <p:sldId id="259" r:id="rId11"/>
    <p:sldId id="263" r:id="rId12"/>
    <p:sldId id="267" r:id="rId13"/>
    <p:sldId id="264" r:id="rId14"/>
    <p:sldId id="268" r:id="rId15"/>
    <p:sldId id="269" r:id="rId16"/>
    <p:sldId id="272" r:id="rId17"/>
    <p:sldId id="276" r:id="rId18"/>
    <p:sldId id="271" r:id="rId19"/>
    <p:sldId id="274" r:id="rId20"/>
    <p:sldId id="270" r:id="rId21"/>
    <p:sldId id="273" r:id="rId22"/>
    <p:sldId id="287" r:id="rId23"/>
    <p:sldId id="284" r:id="rId24"/>
    <p:sldId id="278" r:id="rId25"/>
    <p:sldId id="283" r:id="rId26"/>
    <p:sldId id="285" r:id="rId27"/>
    <p:sldId id="286" r:id="rId28"/>
    <p:sldId id="290" r:id="rId29"/>
    <p:sldId id="303" r:id="rId30"/>
    <p:sldId id="291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4586"/>
  </p:normalViewPr>
  <p:slideViewPr>
    <p:cSldViewPr snapToGrid="0" snapToObjects="1">
      <p:cViewPr varScale="1">
        <p:scale>
          <a:sx n="102" d="100"/>
          <a:sy n="102" d="100"/>
        </p:scale>
        <p:origin x="12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6EB62-AA9B-2941-B83E-AF813FDC7DDB}" type="datetimeFigureOut">
              <a:rPr lang="fr-FR" smtClean="0"/>
              <a:t>16/11/2015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B5D82-42CA-3046-98C0-D1F92E810C9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95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B5D82-42CA-3046-98C0-D1F92E810C94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372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B5D82-42CA-3046-98C0-D1F92E810C94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3661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B5D82-42CA-3046-98C0-D1F92E810C94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246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AB1F-0B02-5D4D-B0EF-93B52839BE44}" type="datetime2">
              <a:rPr lang="fr-CH" smtClean="0"/>
              <a:t>lundi, 16 novembre 2015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FB78-207E-E04D-A9D2-CE8E34AF2BDB}" type="datetime2">
              <a:rPr lang="fr-CH" smtClean="0"/>
              <a:t>lundi, 16 novembre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B2CA-67CC-4A4D-AACB-F445FB4A1EF4}" type="datetime2">
              <a:rPr lang="fr-CH" smtClean="0"/>
              <a:t>lundi, 16 novembre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89AF-9126-3941-85E8-6DEDE933C60A}" type="datetime2">
              <a:rPr lang="fr-CH" smtClean="0"/>
              <a:t>lundi, 16 novembre 2015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373D-F8B4-3249-9B9E-CA882A2AF851}" type="datetime2">
              <a:rPr lang="fr-CH" smtClean="0"/>
              <a:t>lundi, 16 novembre 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E1EA-ADC2-2B4E-85B5-657211F01270}" type="datetime2">
              <a:rPr lang="fr-CH" smtClean="0"/>
              <a:t>lundi, 16 novembre 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E6BD-2FA3-814E-B1AC-5DB5FE287361}" type="datetime2">
              <a:rPr lang="fr-CH" smtClean="0"/>
              <a:t>lundi, 16 novembre 2015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27BD-9F87-1548-9630-9E79284F4291}" type="datetime2">
              <a:rPr lang="fr-CH" smtClean="0"/>
              <a:t>lundi, 16 novembre 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3AAC-B5F2-4E45-AD6F-36FC984FBE9B}" type="datetime2">
              <a:rPr lang="fr-CH" smtClean="0"/>
              <a:t>lundi, 16 novembre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2D59-5470-F540-BC37-D5E989D83D9A}" type="datetime2">
              <a:rPr lang="fr-CH" smtClean="0"/>
              <a:t>lundi, 16 novembre 2015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dirty="0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AD73-B95C-BF4D-BC46-7F79C1534563}" type="datetime2">
              <a:rPr lang="fr-CH" smtClean="0"/>
              <a:t>lundi, 16 novembre 2015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3F6CD57-AFDA-324B-9920-0F83763B4CA4}" type="datetime2">
              <a:rPr lang="fr-CH" smtClean="0"/>
              <a:t>lundi, 16 novembre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9" Type="http://schemas.openxmlformats.org/officeDocument/2006/relationships/image" Target="../media/image27.jpeg"/><Relationship Id="rId10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30638" y="1221570"/>
            <a:ext cx="76045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ACCBF9"/>
                </a:solidFill>
              </a:rPr>
              <a:t> </a:t>
            </a:r>
            <a:r>
              <a:rPr lang="fr-FR" sz="44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DEFICIT D’ATTENTION</a:t>
            </a:r>
            <a:endParaRPr lang="fr-FR" sz="2800" u="sng" dirty="0" smtClean="0">
              <a:solidFill>
                <a:srgbClr val="ACCBF9"/>
              </a:solidFill>
              <a:latin typeface="Comic Sans MS Bold"/>
              <a:cs typeface="Comic Sans MS Bold"/>
            </a:endParaRPr>
          </a:p>
          <a:p>
            <a:pPr algn="ctr"/>
            <a:r>
              <a:rPr lang="fr-FR" sz="2800" u="sng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AVEC</a:t>
            </a:r>
            <a:r>
              <a:rPr lang="fr-FR" sz="28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 OU </a:t>
            </a:r>
            <a:r>
              <a:rPr lang="fr-FR" sz="2800" u="sng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SANS</a:t>
            </a:r>
            <a:r>
              <a:rPr lang="fr-FR" sz="28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 </a:t>
            </a:r>
          </a:p>
          <a:p>
            <a:pPr algn="ctr"/>
            <a:r>
              <a:rPr lang="fr-FR" sz="2800" dirty="0">
                <a:solidFill>
                  <a:srgbClr val="ACCBF9"/>
                </a:solidFill>
                <a:latin typeface="Comic Sans MS Bold"/>
                <a:cs typeface="Comic Sans MS Bold"/>
              </a:rPr>
              <a:t> </a:t>
            </a:r>
            <a:r>
              <a:rPr lang="fr-FR" sz="36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HYPERACTIVITE</a:t>
            </a:r>
          </a:p>
          <a:p>
            <a:r>
              <a:rPr lang="fr-FR" sz="3600" dirty="0">
                <a:solidFill>
                  <a:srgbClr val="ACCBF9"/>
                </a:solidFill>
                <a:latin typeface="Comic Sans MS Bold"/>
                <a:cs typeface="Comic Sans MS Bold"/>
              </a:rPr>
              <a:t>	 </a:t>
            </a:r>
            <a:r>
              <a:rPr lang="fr-FR" sz="36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 	   	(TDAH)</a:t>
            </a:r>
          </a:p>
          <a:p>
            <a:endParaRPr lang="fr-FR" sz="3600" dirty="0" smtClean="0">
              <a:solidFill>
                <a:srgbClr val="ACCBF9"/>
              </a:solidFill>
              <a:latin typeface="Comic Sans MS Bold"/>
              <a:cs typeface="Comic Sans MS Bold"/>
            </a:endParaRPr>
          </a:p>
          <a:p>
            <a:pPr algn="ctr"/>
            <a:r>
              <a:rPr lang="fr-FR" sz="3600" dirty="0" smtClean="0">
                <a:solidFill>
                  <a:srgbClr val="FFFF00"/>
                </a:solidFill>
                <a:latin typeface="Comic Sans MS Bold"/>
                <a:cs typeface="Comic Sans MS Bold"/>
              </a:rPr>
              <a:t>a. explications</a:t>
            </a:r>
            <a:endParaRPr lang="fr-FR" sz="3600" dirty="0">
              <a:solidFill>
                <a:srgbClr val="FFFF00"/>
              </a:solidFill>
              <a:latin typeface="Comic Sans MS Bold"/>
              <a:cs typeface="Comic Sans MS Bold"/>
            </a:endParaRPr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12"/>
          </p:nvPr>
        </p:nvSpPr>
        <p:spPr>
          <a:xfrm>
            <a:off x="688932" y="5473874"/>
            <a:ext cx="716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smtClean="0"/>
              <a:t>Nicole Cuddy, Psychologue spécialiste en Psychothérapie FSP</a:t>
            </a:r>
            <a:endParaRPr lang="fr-FR" sz="18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8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01459" y="4196220"/>
            <a:ext cx="7819692" cy="2415770"/>
          </a:xfrm>
        </p:spPr>
        <p:txBody>
          <a:bodyPr/>
          <a:lstStyle/>
          <a:p>
            <a:r>
              <a:rPr lang="fr-FR" sz="14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1 DEFICIT D’ATTENTION         +       2  IMPULSIVITE            +      3 HYPERACTIVITE </a:t>
            </a:r>
            <a:r>
              <a:rPr lang="fr-FR" sz="1400" dirty="0">
                <a:solidFill>
                  <a:srgbClr val="FF0000"/>
                </a:solidFill>
                <a:latin typeface="Comic Sans MS Bold"/>
                <a:cs typeface="Comic Sans MS Bold"/>
              </a:rPr>
              <a:t/>
            </a:r>
            <a:br>
              <a:rPr lang="fr-FR" sz="1400" dirty="0">
                <a:solidFill>
                  <a:srgbClr val="FF0000"/>
                </a:solidFill>
                <a:latin typeface="Comic Sans MS Bold"/>
                <a:cs typeface="Comic Sans MS Bold"/>
              </a:rPr>
            </a:br>
            <a:r>
              <a:rPr lang="fr-FR" sz="14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/>
            </a:r>
            <a:br>
              <a:rPr lang="fr-FR" sz="1400" dirty="0" smtClean="0">
                <a:solidFill>
                  <a:srgbClr val="FF0000"/>
                </a:solidFill>
                <a:latin typeface="Comic Sans MS Bold"/>
                <a:cs typeface="Comic Sans MS Bold"/>
              </a:rPr>
            </a:br>
            <a:r>
              <a:rPr lang="fr-FR" sz="14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Combinaison possible :          1 def. d’attention  seul</a:t>
            </a:r>
            <a:br>
              <a:rPr lang="fr-FR" sz="1400" dirty="0" smtClean="0">
                <a:solidFill>
                  <a:srgbClr val="FF0000"/>
                </a:solidFill>
                <a:latin typeface="Comic Sans MS Bold"/>
                <a:cs typeface="Comic Sans MS Bold"/>
              </a:rPr>
            </a:br>
            <a:r>
              <a:rPr lang="fr-FR" sz="14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			         ou</a:t>
            </a:r>
            <a:br>
              <a:rPr lang="fr-FR" sz="1400" dirty="0" smtClean="0">
                <a:solidFill>
                  <a:srgbClr val="FF0000"/>
                </a:solidFill>
                <a:latin typeface="Comic Sans MS Bold"/>
                <a:cs typeface="Comic Sans MS Bold"/>
              </a:rPr>
            </a:br>
            <a:r>
              <a:rPr lang="fr-FR" sz="1400" dirty="0">
                <a:solidFill>
                  <a:srgbClr val="FF0000"/>
                </a:solidFill>
                <a:latin typeface="Comic Sans MS Bold"/>
                <a:cs typeface="Comic Sans MS Bold"/>
              </a:rPr>
              <a:t>	</a:t>
            </a:r>
            <a:r>
              <a:rPr lang="fr-FR" sz="14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	          1 def. d’attention + 2 impulsivité</a:t>
            </a:r>
            <a:br>
              <a:rPr lang="fr-FR" sz="1400" dirty="0" smtClean="0">
                <a:solidFill>
                  <a:srgbClr val="FF0000"/>
                </a:solidFill>
                <a:latin typeface="Comic Sans MS Bold"/>
                <a:cs typeface="Comic Sans MS Bold"/>
              </a:rPr>
            </a:br>
            <a:r>
              <a:rPr lang="fr-FR" sz="14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			          ou				</a:t>
            </a:r>
            <a:br>
              <a:rPr lang="fr-FR" sz="1400" dirty="0" smtClean="0">
                <a:solidFill>
                  <a:srgbClr val="FF0000"/>
                </a:solidFill>
                <a:latin typeface="Comic Sans MS Bold"/>
                <a:cs typeface="Comic Sans MS Bold"/>
              </a:rPr>
            </a:br>
            <a:r>
              <a:rPr lang="fr-FR" sz="14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 		          1 def. d’attention + 2 impulsivité + 3 </a:t>
            </a:r>
            <a:r>
              <a:rPr lang="fr-FR" sz="1200" dirty="0">
                <a:solidFill>
                  <a:srgbClr val="FF0000"/>
                </a:solidFill>
                <a:latin typeface="Comic Sans MS Bold"/>
                <a:cs typeface="Comic Sans MS Bold"/>
              </a:rPr>
              <a:t>hyperactivité légère </a:t>
            </a:r>
            <a:r>
              <a:rPr lang="fr-FR" sz="14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/>
            </a:r>
            <a:br>
              <a:rPr lang="fr-FR" sz="1400" dirty="0" smtClean="0">
                <a:solidFill>
                  <a:srgbClr val="FF0000"/>
                </a:solidFill>
                <a:latin typeface="Comic Sans MS Bold"/>
                <a:cs typeface="Comic Sans MS Bold"/>
              </a:rPr>
            </a:br>
            <a:r>
              <a:rPr lang="fr-FR" sz="1600" b="1" dirty="0">
                <a:solidFill>
                  <a:srgbClr val="FF0000"/>
                </a:solidFill>
              </a:rPr>
              <a:t>	</a:t>
            </a:r>
            <a:r>
              <a:rPr lang="fr-FR" sz="1600" b="1" dirty="0" smtClean="0">
                <a:solidFill>
                  <a:srgbClr val="FF0000"/>
                </a:solidFill>
              </a:rPr>
              <a:t>			</a:t>
            </a:r>
            <a:endParaRPr lang="fr-FR" sz="1600" b="1" dirty="0">
              <a:solidFill>
                <a:srgbClr val="FF0000"/>
              </a:solidFill>
            </a:endParaRPr>
          </a:p>
        </p:txBody>
      </p:sp>
      <p:pic>
        <p:nvPicPr>
          <p:cNvPr id="12" name="Espace réservé du contenu 11" descr=" zap tout le temps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0845" y="662505"/>
            <a:ext cx="2126335" cy="3429000"/>
          </a:xfrm>
        </p:spPr>
      </p:pic>
      <p:pic>
        <p:nvPicPr>
          <p:cNvPr id="6" name="Espace réservé du contenu 5" descr="My BD concentration hyp mental - copie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518" y="658368"/>
            <a:ext cx="2357738" cy="3432175"/>
          </a:xfrm>
        </p:spPr>
      </p:pic>
      <p:pic>
        <p:nvPicPr>
          <p:cNvPr id="13" name="Image 12" descr=" hyp motrice - Version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3071" y="662506"/>
            <a:ext cx="1771376" cy="3428038"/>
          </a:xfrm>
          <a:prstGeom prst="rect">
            <a:avLst/>
          </a:prstGeom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5463421" y="685801"/>
            <a:ext cx="3174060" cy="3429000"/>
          </a:xfrm>
        </p:spPr>
        <p:txBody>
          <a:bodyPr/>
          <a:lstStyle/>
          <a:p>
            <a:r>
              <a:rPr lang="fr-FR" sz="2000" b="1" dirty="0" smtClean="0">
                <a:solidFill>
                  <a:srgbClr val="ACCBF9"/>
                </a:solidFill>
              </a:rPr>
              <a:t>  </a:t>
            </a:r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Attendre son tour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  Veut tout tout de suite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  Idées fixes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  Impatience</a:t>
            </a:r>
            <a:endParaRPr lang="fr-FR" sz="2000" dirty="0">
              <a:solidFill>
                <a:srgbClr val="ACCBF9"/>
              </a:solidFill>
              <a:latin typeface="Comic Sans MS Bold"/>
              <a:cs typeface="Comic Sans MS Bold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777240" y="4343360"/>
            <a:ext cx="7959606" cy="1447840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DEFICIT D’ATTENTION</a:t>
            </a:r>
            <a:b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</a:br>
            <a:r>
              <a:rPr lang="fr-FR" dirty="0" smtClean="0">
                <a:latin typeface="Comic Sans MS Bold"/>
                <a:cs typeface="Comic Sans MS Bold"/>
              </a:rPr>
              <a:t>     </a:t>
            </a:r>
            <a:r>
              <a:rPr lang="fr-FR" sz="32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avec un peu d’impulsivité</a:t>
            </a:r>
            <a:endParaRPr lang="fr-FR" sz="3200" dirty="0">
              <a:solidFill>
                <a:srgbClr val="FF0000"/>
              </a:solidFill>
              <a:latin typeface="Comic Sans MS Bold"/>
              <a:cs typeface="Comic Sans MS Bold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4294967295"/>
          </p:nvPr>
        </p:nvSpPr>
        <p:spPr>
          <a:xfrm>
            <a:off x="5463421" y="685801"/>
            <a:ext cx="3273425" cy="639762"/>
          </a:xfrm>
        </p:spPr>
        <p:txBody>
          <a:bodyPr/>
          <a:lstStyle/>
          <a:p>
            <a:pPr marL="18288" indent="0">
              <a:buNone/>
            </a:pPr>
            <a:r>
              <a:rPr lang="fr-FR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      DIFFICULTES :</a:t>
            </a:r>
            <a:endParaRPr lang="fr-FR" dirty="0">
              <a:solidFill>
                <a:srgbClr val="FF0000"/>
              </a:solidFill>
              <a:latin typeface="Comic Sans MS Bold"/>
              <a:cs typeface="Comic Sans MS Bold"/>
            </a:endParaRPr>
          </a:p>
        </p:txBody>
      </p:sp>
      <p:pic>
        <p:nvPicPr>
          <p:cNvPr id="3" name="Espace réservé du contenu 2" descr=" zap tout le temp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605" r="-14605"/>
          <a:stretch>
            <a:fillRect/>
          </a:stretch>
        </p:blipFill>
        <p:spPr>
          <a:xfrm>
            <a:off x="421351" y="685801"/>
            <a:ext cx="3679270" cy="3429000"/>
          </a:xfrm>
        </p:spPr>
      </p:pic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0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5693488" y="685801"/>
            <a:ext cx="3174060" cy="3429000"/>
          </a:xfrm>
        </p:spPr>
        <p:txBody>
          <a:bodyPr/>
          <a:lstStyle/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 Bouge les jambes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 Besoin de toucher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 Besoin d’avoir quelque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 chose dans les mains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 Bouge sur sa chaise</a:t>
            </a:r>
          </a:p>
          <a:p>
            <a:endParaRPr lang="fr-FR" sz="2000" b="1" dirty="0">
              <a:solidFill>
                <a:srgbClr val="ACCBF9"/>
              </a:solidFill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777240" y="4362750"/>
            <a:ext cx="7959606" cy="1871134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DEFICIT D’ATTENTION</a:t>
            </a:r>
            <a:b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</a:br>
            <a: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    </a:t>
            </a:r>
            <a:r>
              <a:rPr lang="fr-FR" sz="28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avec un peu d’HYPERACTIVITE</a:t>
            </a:r>
            <a:endParaRPr lang="fr-FR" sz="2800" dirty="0">
              <a:solidFill>
                <a:srgbClr val="FF0000"/>
              </a:solidFill>
              <a:latin typeface="Comic Sans MS Bold"/>
              <a:cs typeface="Comic Sans MS Bold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4294967295"/>
          </p:nvPr>
        </p:nvSpPr>
        <p:spPr>
          <a:xfrm>
            <a:off x="5463421" y="685801"/>
            <a:ext cx="3273425" cy="639762"/>
          </a:xfrm>
        </p:spPr>
        <p:txBody>
          <a:bodyPr/>
          <a:lstStyle/>
          <a:p>
            <a:pPr marL="18288" indent="0">
              <a:buNone/>
            </a:pPr>
            <a:r>
              <a:rPr lang="fr-FR" b="1" i="1" dirty="0" smtClean="0">
                <a:solidFill>
                  <a:srgbClr val="FF0000"/>
                </a:solidFill>
              </a:rPr>
              <a:t>        </a:t>
            </a:r>
            <a:r>
              <a:rPr lang="fr-FR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DIFFICULTES :</a:t>
            </a:r>
            <a:endParaRPr lang="fr-FR" dirty="0">
              <a:solidFill>
                <a:srgbClr val="FF0000"/>
              </a:solidFill>
              <a:latin typeface="Comic Sans MS Bold"/>
              <a:cs typeface="Comic Sans MS Bold"/>
            </a:endParaRPr>
          </a:p>
        </p:txBody>
      </p:sp>
      <p:pic>
        <p:nvPicPr>
          <p:cNvPr id="6" name="Espace réservé du contenu 5" descr=" hyp motrice - Version 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629" r="-71629"/>
          <a:stretch>
            <a:fillRect/>
          </a:stretch>
        </p:blipFill>
        <p:spPr>
          <a:xfrm>
            <a:off x="0" y="685801"/>
            <a:ext cx="4343400" cy="3429000"/>
          </a:xfrm>
        </p:spPr>
      </p:pic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3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5651685" y="242374"/>
            <a:ext cx="2966408" cy="3732575"/>
          </a:xfrm>
        </p:spPr>
        <p:txBody>
          <a:bodyPr/>
          <a:lstStyle/>
          <a:p>
            <a:r>
              <a:rPr lang="fr-FR" sz="2000" b="1" dirty="0" smtClean="0">
                <a:solidFill>
                  <a:srgbClr val="ACCBF9"/>
                </a:solidFill>
              </a:rPr>
              <a:t>          </a:t>
            </a:r>
            <a:r>
              <a:rPr lang="fr-FR" sz="20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Difficultés</a:t>
            </a:r>
          </a:p>
          <a:p>
            <a:endParaRPr lang="fr-FR" sz="2000" b="1" dirty="0">
              <a:solidFill>
                <a:srgbClr val="ACCBF9"/>
              </a:solidFill>
            </a:endParaRP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Diff à maintenir att,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Impulsivité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Agitation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Maladroit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Dérange fait du bruit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Prend des risques (acc)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T1 jamais de sa faute</a:t>
            </a:r>
            <a:endParaRPr lang="fr-FR" sz="2000" dirty="0">
              <a:solidFill>
                <a:srgbClr val="ACCBF9"/>
              </a:solidFill>
              <a:latin typeface="Comic Sans MS Bold"/>
              <a:cs typeface="Comic Sans MS Bold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777240" y="4362750"/>
            <a:ext cx="7947488" cy="1428450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DEFICIT D’ATTENTION</a:t>
            </a:r>
            <a:b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</a:br>
            <a: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   </a:t>
            </a:r>
            <a:r>
              <a:rPr lang="fr-FR" sz="28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avec prédominance d’hyperactivité</a:t>
            </a:r>
            <a:endParaRPr lang="fr-FR" sz="2800" dirty="0">
              <a:solidFill>
                <a:srgbClr val="FF0000"/>
              </a:solidFill>
              <a:latin typeface="Comic Sans MS Bold"/>
              <a:cs typeface="Comic Sans MS Bold"/>
            </a:endParaRPr>
          </a:p>
        </p:txBody>
      </p:sp>
      <p:pic>
        <p:nvPicPr>
          <p:cNvPr id="12" name="Espace réservé du contenu 11" descr="IMGadhd1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5651684" y="242374"/>
            <a:ext cx="3354174" cy="3732575"/>
          </a:xfrm>
        </p:spPr>
        <p:txBody>
          <a:bodyPr/>
          <a:lstStyle/>
          <a:p>
            <a:r>
              <a:rPr lang="fr-FR" sz="2000" b="1" i="1" dirty="0" smtClean="0">
                <a:solidFill>
                  <a:srgbClr val="FF0000"/>
                </a:solidFill>
              </a:rPr>
              <a:t>  </a:t>
            </a:r>
            <a:r>
              <a:rPr lang="fr-FR" sz="20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Difficultés relationnelles</a:t>
            </a:r>
          </a:p>
          <a:p>
            <a:endParaRPr lang="fr-FR" sz="2000" b="1" dirty="0">
              <a:solidFill>
                <a:srgbClr val="ACCBF9"/>
              </a:solidFill>
            </a:endParaRPr>
          </a:p>
          <a:p>
            <a:r>
              <a:rPr lang="fr-FR" sz="2000" b="1" dirty="0" smtClean="0">
                <a:solidFill>
                  <a:srgbClr val="ACCBF9"/>
                </a:solidFill>
              </a:rPr>
              <a:t> </a:t>
            </a:r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Dérange, interrompt</a:t>
            </a:r>
          </a:p>
          <a:p>
            <a:r>
              <a:rPr lang="fr-FR" sz="2000" dirty="0">
                <a:solidFill>
                  <a:srgbClr val="ACCBF9"/>
                </a:solidFill>
                <a:latin typeface="Comic Sans MS Bold"/>
                <a:cs typeface="Comic Sans MS Bold"/>
              </a:rPr>
              <a:t> </a:t>
            </a:r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Relations sociales prob.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 relations familiales prob.</a:t>
            </a:r>
          </a:p>
          <a:p>
            <a:r>
              <a:rPr lang="fr-FR" sz="2000" dirty="0">
                <a:solidFill>
                  <a:srgbClr val="ACCBF9"/>
                </a:solidFill>
                <a:latin typeface="Comic Sans MS Bold"/>
                <a:cs typeface="Comic Sans MS Bold"/>
              </a:rPr>
              <a:t> </a:t>
            </a:r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Rejeté svt sans amis.</a:t>
            </a:r>
          </a:p>
          <a:p>
            <a:r>
              <a:rPr lang="fr-FR" sz="2000" dirty="0">
                <a:solidFill>
                  <a:srgbClr val="ACCBF9"/>
                </a:solidFill>
                <a:latin typeface="Comic Sans MS Bold"/>
                <a:cs typeface="Comic Sans MS Bold"/>
              </a:rPr>
              <a:t> </a:t>
            </a:r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Colères</a:t>
            </a:r>
            <a:endParaRPr lang="fr-FR" sz="2000" dirty="0">
              <a:solidFill>
                <a:srgbClr val="ACCBF9"/>
              </a:solidFill>
              <a:latin typeface="Comic Sans MS Bold"/>
              <a:cs typeface="Comic Sans MS Bold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777239" y="4362750"/>
            <a:ext cx="7995959" cy="1428450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DEFICIT D’ATTENTION</a:t>
            </a:r>
            <a:b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</a:br>
            <a: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   </a:t>
            </a:r>
            <a:r>
              <a:rPr lang="fr-FR" sz="28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avec prédominance d’hyperactivité</a:t>
            </a:r>
            <a:endParaRPr lang="fr-FR" sz="2800" dirty="0">
              <a:solidFill>
                <a:srgbClr val="FF0000"/>
              </a:solidFill>
              <a:latin typeface="Comic Sans MS Bold"/>
              <a:cs typeface="Comic Sans MS Bold"/>
            </a:endParaRPr>
          </a:p>
        </p:txBody>
      </p:sp>
      <p:pic>
        <p:nvPicPr>
          <p:cNvPr id="6" name="Espace réservé du contenu 5" descr=" hyp motric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88" r="-16788"/>
          <a:stretch>
            <a:fillRect/>
          </a:stretch>
        </p:blipFill>
        <p:spPr/>
      </p:pic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0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5651684" y="242374"/>
            <a:ext cx="3492316" cy="3732575"/>
          </a:xfrm>
        </p:spPr>
        <p:txBody>
          <a:bodyPr/>
          <a:lstStyle/>
          <a:p>
            <a:r>
              <a:rPr lang="fr-FR" sz="2000" b="1" dirty="0" smtClean="0">
                <a:solidFill>
                  <a:srgbClr val="ACCBF9"/>
                </a:solidFill>
              </a:rPr>
              <a:t> </a:t>
            </a:r>
          </a:p>
          <a:p>
            <a:r>
              <a:rPr lang="fr-FR" sz="20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Difficultés</a:t>
            </a:r>
          </a:p>
          <a:p>
            <a:r>
              <a:rPr lang="fr-FR" sz="20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Bagarres.</a:t>
            </a:r>
          </a:p>
          <a:p>
            <a:r>
              <a:rPr lang="fr-FR" sz="20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Problème de comportement</a:t>
            </a:r>
          </a:p>
          <a:p>
            <a:r>
              <a:rPr lang="fr-FR" sz="20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Jamais de sa faute</a:t>
            </a:r>
          </a:p>
          <a:p>
            <a:r>
              <a:rPr lang="fr-FR" sz="20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Motricité fine écriture irr. géométrie etc</a:t>
            </a:r>
          </a:p>
          <a:p>
            <a:r>
              <a:rPr lang="fr-FR" sz="20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Fait le clown en classe.</a:t>
            </a:r>
          </a:p>
          <a:p>
            <a:endParaRPr lang="fr-FR" sz="2000" b="1" dirty="0" smtClean="0">
              <a:solidFill>
                <a:schemeClr val="tx2"/>
              </a:solidFill>
            </a:endParaRPr>
          </a:p>
          <a:p>
            <a:endParaRPr lang="fr-FR" sz="2000" b="1" dirty="0" smtClean="0">
              <a:solidFill>
                <a:schemeClr val="tx2"/>
              </a:solidFill>
            </a:endParaRPr>
          </a:p>
          <a:p>
            <a:endParaRPr lang="fr-FR" sz="2000" b="1" dirty="0" smtClean="0">
              <a:solidFill>
                <a:schemeClr val="tx2"/>
              </a:solidFill>
            </a:endParaRPr>
          </a:p>
          <a:p>
            <a:endParaRPr lang="fr-FR" sz="2000" b="1" dirty="0">
              <a:solidFill>
                <a:srgbClr val="ACCBF9"/>
              </a:solidFill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777240" y="4362750"/>
            <a:ext cx="7957182" cy="1428450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DEFICIT D’ATTENTION</a:t>
            </a:r>
            <a:b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</a:br>
            <a: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    </a:t>
            </a:r>
            <a:r>
              <a:rPr lang="fr-FR" sz="28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avec prédominance d’hyperactivité</a:t>
            </a:r>
            <a:endParaRPr lang="fr-FR" sz="2800" dirty="0">
              <a:solidFill>
                <a:srgbClr val="FF0000"/>
              </a:solidFill>
              <a:latin typeface="Comic Sans MS Bold"/>
              <a:cs typeface="Comic Sans MS Bold"/>
            </a:endParaRPr>
          </a:p>
        </p:txBody>
      </p:sp>
      <p:pic>
        <p:nvPicPr>
          <p:cNvPr id="4" name="Espace réservé du contenu 3" descr=" solitud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896" r="-26896"/>
          <a:stretch>
            <a:fillRect/>
          </a:stretch>
        </p:blipFill>
        <p:spPr>
          <a:xfrm>
            <a:off x="0" y="685801"/>
            <a:ext cx="3005184" cy="3429000"/>
          </a:xfrm>
        </p:spPr>
      </p:pic>
      <p:pic>
        <p:nvPicPr>
          <p:cNvPr id="6" name="Image 5" descr="IMGadhd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663" y="685801"/>
            <a:ext cx="2193855" cy="3429000"/>
          </a:xfrm>
          <a:prstGeom prst="rect">
            <a:avLst/>
          </a:prstGeom>
        </p:spPr>
      </p:pic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5651684" y="242374"/>
            <a:ext cx="3296010" cy="3732575"/>
          </a:xfrm>
        </p:spPr>
        <p:txBody>
          <a:bodyPr/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Pour le Diagnostic</a:t>
            </a:r>
          </a:p>
          <a:p>
            <a:r>
              <a:rPr lang="fr-FR" sz="2000" u="sng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Anamnèses</a:t>
            </a:r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:   -familiale</a:t>
            </a:r>
          </a:p>
          <a:p>
            <a:r>
              <a:rPr lang="fr-FR" sz="2000" dirty="0">
                <a:solidFill>
                  <a:srgbClr val="ACCBF9"/>
                </a:solidFill>
                <a:latin typeface="Comic Sans MS Bold"/>
                <a:cs typeface="Comic Sans MS Bold"/>
              </a:rPr>
              <a:t>	 </a:t>
            </a:r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        -scolaire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       -comportementale</a:t>
            </a:r>
          </a:p>
          <a:p>
            <a:r>
              <a:rPr lang="fr-FR" sz="2000" u="sng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Observations</a:t>
            </a:r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 pdt ent.</a:t>
            </a:r>
          </a:p>
          <a:p>
            <a:r>
              <a:rPr lang="fr-FR" sz="2000" u="sng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Tests </a:t>
            </a:r>
          </a:p>
          <a:p>
            <a:r>
              <a:rPr lang="fr-FR" sz="2000" u="sng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Evaluation QI</a:t>
            </a:r>
          </a:p>
          <a:p>
            <a:r>
              <a:rPr lang="fr-FR" sz="2000" u="sng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Evaluation des difficultés</a:t>
            </a:r>
          </a:p>
          <a:p>
            <a:r>
              <a:rPr lang="fr-FR" sz="2000" u="sng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Evaluation Personnalité 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777240" y="4362750"/>
            <a:ext cx="8034736" cy="2026254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DEFICIT D’ATTENTION</a:t>
            </a:r>
            <a:b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</a:br>
            <a: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   </a:t>
            </a:r>
            <a:r>
              <a:rPr lang="fr-FR" sz="36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avec ou sans hyperactivité</a:t>
            </a:r>
            <a:br>
              <a:rPr lang="fr-FR" sz="3600" dirty="0" smtClean="0">
                <a:solidFill>
                  <a:schemeClr val="tx2"/>
                </a:solidFill>
                <a:latin typeface="Comic Sans MS Bold"/>
                <a:cs typeface="Comic Sans MS Bold"/>
              </a:rPr>
            </a:br>
            <a:r>
              <a:rPr lang="fr-FR" sz="36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              TDAH</a:t>
            </a:r>
            <a:endParaRPr lang="fr-FR" sz="3600" dirty="0">
              <a:solidFill>
                <a:srgbClr val="FF0000"/>
              </a:solidFill>
              <a:latin typeface="Comic Sans MS Bold"/>
              <a:cs typeface="Comic Sans MS Bold"/>
            </a:endParaRPr>
          </a:p>
        </p:txBody>
      </p:sp>
      <p:pic>
        <p:nvPicPr>
          <p:cNvPr id="3" name="Espace réservé du contenu 2" descr="IMGadhd17_000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278" r="-26278"/>
          <a:stretch>
            <a:fillRect/>
          </a:stretch>
        </p:blipFill>
        <p:spPr>
          <a:xfrm>
            <a:off x="838199" y="685801"/>
            <a:ext cx="3194563" cy="3429000"/>
          </a:xfrm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8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5747622" y="282297"/>
            <a:ext cx="3293199" cy="3732575"/>
          </a:xfrm>
        </p:spPr>
        <p:txBody>
          <a:bodyPr>
            <a:normAutofit fontScale="92500"/>
          </a:bodyPr>
          <a:lstStyle/>
          <a:p>
            <a:r>
              <a:rPr lang="fr-FR" sz="2000" u="sng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Importance du diagnostic    précoce</a:t>
            </a:r>
          </a:p>
          <a:p>
            <a:r>
              <a:rPr lang="fr-FR" sz="20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-Pour limiter les retards </a:t>
            </a:r>
          </a:p>
          <a:p>
            <a:r>
              <a:rPr lang="fr-FR" sz="20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dans  les apprentissages.</a:t>
            </a:r>
          </a:p>
          <a:p>
            <a:r>
              <a:rPr lang="fr-FR" sz="20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-Améliorer les relations</a:t>
            </a:r>
          </a:p>
          <a:p>
            <a:r>
              <a:rPr lang="fr-FR" sz="20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 familiales et sociales.</a:t>
            </a:r>
          </a:p>
          <a:p>
            <a:r>
              <a:rPr lang="fr-FR" sz="20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-Construire une estime </a:t>
            </a:r>
          </a:p>
          <a:p>
            <a:r>
              <a:rPr lang="fr-FR" sz="20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d’eux-mêmes + adéquate.</a:t>
            </a:r>
          </a:p>
          <a:p>
            <a:r>
              <a:rPr lang="fr-FR" sz="20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-Permettre d’exprimer   toutes leurs capacités.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777240" y="4362750"/>
            <a:ext cx="8083206" cy="2026254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DEFICIT D’ATTENTION</a:t>
            </a:r>
            <a:b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</a:br>
            <a: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    </a:t>
            </a:r>
            <a:r>
              <a:rPr lang="fr-FR" sz="36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avec ou sans hyperactivité</a:t>
            </a:r>
            <a:br>
              <a:rPr lang="fr-FR" sz="3600" dirty="0" smtClean="0">
                <a:solidFill>
                  <a:schemeClr val="tx2"/>
                </a:solidFill>
                <a:latin typeface="Comic Sans MS Bold"/>
                <a:cs typeface="Comic Sans MS Bold"/>
              </a:rPr>
            </a:br>
            <a:r>
              <a:rPr lang="fr-FR" sz="36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               TDAH</a:t>
            </a:r>
            <a:endParaRPr lang="fr-FR" sz="3600" dirty="0">
              <a:solidFill>
                <a:srgbClr val="FF0000"/>
              </a:solidFill>
              <a:latin typeface="Comic Sans MS Bold"/>
              <a:cs typeface="Comic Sans MS Bold"/>
            </a:endParaRPr>
          </a:p>
        </p:txBody>
      </p:sp>
      <p:pic>
        <p:nvPicPr>
          <p:cNvPr id="3" name="Espace réservé du contenu 2" descr="IMGadhd17_000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278" r="-26278"/>
          <a:stretch>
            <a:fillRect/>
          </a:stretch>
        </p:blipFill>
        <p:spPr>
          <a:xfrm>
            <a:off x="838199" y="685801"/>
            <a:ext cx="3194563" cy="3429000"/>
          </a:xfrm>
        </p:spPr>
      </p:pic>
      <p:sp>
        <p:nvSpPr>
          <p:cNvPr id="9" name="ZoneTexte 8"/>
          <p:cNvSpPr txBox="1"/>
          <p:nvPr/>
        </p:nvSpPr>
        <p:spPr>
          <a:xfrm>
            <a:off x="5747622" y="22229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5651685" y="242374"/>
            <a:ext cx="2966408" cy="3732575"/>
          </a:xfrm>
        </p:spPr>
        <p:txBody>
          <a:bodyPr/>
          <a:lstStyle/>
          <a:p>
            <a:r>
              <a:rPr lang="fr-FR" sz="2000" b="1" dirty="0" smtClean="0">
                <a:solidFill>
                  <a:srgbClr val="ACCBF9"/>
                </a:solidFill>
              </a:rPr>
              <a:t>          </a:t>
            </a:r>
            <a:r>
              <a:rPr lang="fr-FR" sz="20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Traitement</a:t>
            </a:r>
            <a:endParaRPr lang="fr-FR" sz="2000" dirty="0">
              <a:solidFill>
                <a:srgbClr val="FF0000"/>
              </a:solidFill>
              <a:latin typeface="Comic Sans MS Bold"/>
              <a:cs typeface="Comic Sans MS Bold"/>
            </a:endParaRP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Médication  oui </a:t>
            </a:r>
            <a:r>
              <a:rPr lang="fr-FR" sz="2000" i="1" dirty="0" smtClean="0">
                <a:solidFill>
                  <a:srgbClr val="CCFFCC"/>
                </a:solidFill>
                <a:latin typeface="Comic Sans MS Bold"/>
                <a:cs typeface="Comic Sans MS Bold"/>
              </a:rPr>
              <a:t>ou</a:t>
            </a:r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 non</a:t>
            </a:r>
          </a:p>
          <a:p>
            <a:r>
              <a:rPr lang="fr-FR" sz="2000" dirty="0">
                <a:solidFill>
                  <a:srgbClr val="ACCBF9"/>
                </a:solidFill>
                <a:latin typeface="Comic Sans MS Bold"/>
                <a:cs typeface="Comic Sans MS Bold"/>
              </a:rPr>
              <a:t> </a:t>
            </a:r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          </a:t>
            </a:r>
            <a:r>
              <a:rPr lang="fr-FR" sz="36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+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Thérapie 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Ergothérapie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Logopédie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Orthoptique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Pédagogique</a:t>
            </a:r>
          </a:p>
          <a:p>
            <a:endParaRPr lang="fr-FR" sz="2000" dirty="0">
              <a:solidFill>
                <a:srgbClr val="ACCBF9"/>
              </a:solidFill>
              <a:latin typeface="Comic Sans MS Bold"/>
              <a:cs typeface="Comic Sans MS Bold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777239" y="4362750"/>
            <a:ext cx="8005653" cy="2026254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DEFICIT D’ATTENTION</a:t>
            </a:r>
            <a:b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</a:br>
            <a: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    </a:t>
            </a:r>
            <a:r>
              <a:rPr lang="fr-FR" sz="36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avec ou sans hyperactivité</a:t>
            </a:r>
            <a:br>
              <a:rPr lang="fr-FR" sz="3600" dirty="0" smtClean="0">
                <a:solidFill>
                  <a:schemeClr val="tx2"/>
                </a:solidFill>
                <a:latin typeface="Comic Sans MS Bold"/>
                <a:cs typeface="Comic Sans MS Bold"/>
              </a:rPr>
            </a:br>
            <a:r>
              <a:rPr lang="fr-FR" sz="36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              TDAH</a:t>
            </a:r>
            <a:endParaRPr lang="fr-FR" sz="3600" dirty="0">
              <a:solidFill>
                <a:srgbClr val="FF0000"/>
              </a:solidFill>
              <a:latin typeface="Comic Sans MS Bold"/>
              <a:cs typeface="Comic Sans MS Bold"/>
            </a:endParaRPr>
          </a:p>
        </p:txBody>
      </p:sp>
      <p:pic>
        <p:nvPicPr>
          <p:cNvPr id="3" name="Espace réservé du contenu 2" descr="IMGadhd17_000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278" r="-26278"/>
          <a:stretch>
            <a:fillRect/>
          </a:stretch>
        </p:blipFill>
        <p:spPr>
          <a:xfrm>
            <a:off x="838199" y="685801"/>
            <a:ext cx="3194563" cy="3429000"/>
          </a:xfrm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39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5554741" y="242374"/>
            <a:ext cx="3470505" cy="3732575"/>
          </a:xfrm>
        </p:spPr>
        <p:txBody>
          <a:bodyPr>
            <a:normAutofit/>
          </a:bodyPr>
          <a:lstStyle/>
          <a:p>
            <a:r>
              <a:rPr lang="fr-FR" sz="2000" u="sng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Les enfants souffrant d’un </a:t>
            </a:r>
            <a:r>
              <a:rPr lang="fr-FR" sz="20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tdah ont : </a:t>
            </a:r>
          </a:p>
          <a:p>
            <a:endParaRPr lang="fr-FR" sz="2000" u="sng" dirty="0" smtClean="0">
              <a:solidFill>
                <a:srgbClr val="FF0000"/>
              </a:solidFill>
              <a:latin typeface="Comic Sans MS Bold"/>
              <a:cs typeface="Comic Sans MS Bold"/>
            </a:endParaRP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- Traits communs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- des personnalités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  différentes.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- Difficultés différentes.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- Qualités différe</a:t>
            </a:r>
            <a:r>
              <a:rPr lang="fr-FR" sz="2000" b="1" dirty="0" smtClean="0">
                <a:solidFill>
                  <a:srgbClr val="ACCBF9"/>
                </a:solidFill>
              </a:rPr>
              <a:t>ntes.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- Prises en charge 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  différentes.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777239" y="4362750"/>
            <a:ext cx="8102595" cy="2026254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DEFICIT D’ATTENTION</a:t>
            </a:r>
            <a:b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</a:br>
            <a: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    </a:t>
            </a:r>
            <a:r>
              <a:rPr lang="fr-FR" sz="36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avec ou sans hyperactivité</a:t>
            </a:r>
            <a:br>
              <a:rPr lang="fr-FR" sz="3600" dirty="0" smtClean="0">
                <a:solidFill>
                  <a:schemeClr val="tx2"/>
                </a:solidFill>
                <a:latin typeface="Comic Sans MS Bold"/>
                <a:cs typeface="Comic Sans MS Bold"/>
              </a:rPr>
            </a:br>
            <a:r>
              <a:rPr lang="fr-FR" sz="36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               TDAH</a:t>
            </a:r>
            <a:endParaRPr lang="fr-FR" sz="3600" dirty="0">
              <a:solidFill>
                <a:srgbClr val="FF0000"/>
              </a:solidFill>
              <a:latin typeface="Comic Sans MS Bold"/>
              <a:cs typeface="Comic Sans MS Bold"/>
            </a:endParaRPr>
          </a:p>
        </p:txBody>
      </p:sp>
      <p:pic>
        <p:nvPicPr>
          <p:cNvPr id="3" name="Espace réservé du contenu 2" descr="IMGadhd17_000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278" r="-26278"/>
          <a:stretch>
            <a:fillRect/>
          </a:stretch>
        </p:blipFill>
        <p:spPr>
          <a:xfrm>
            <a:off x="838199" y="685801"/>
            <a:ext cx="3194563" cy="3429000"/>
          </a:xfrm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30639" y="1221570"/>
            <a:ext cx="73866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i="1" dirty="0">
                <a:solidFill>
                  <a:srgbClr val="FF0000"/>
                </a:solidFill>
                <a:latin typeface="Comic Sans MS Bold"/>
                <a:cs typeface="Comic Sans MS Bold"/>
              </a:rPr>
              <a:t>Diverses </a:t>
            </a:r>
            <a:br>
              <a:rPr lang="fr-FR" sz="6000" i="1" dirty="0">
                <a:solidFill>
                  <a:srgbClr val="FF0000"/>
                </a:solidFill>
                <a:latin typeface="Comic Sans MS Bold"/>
                <a:cs typeface="Comic Sans MS Bold"/>
              </a:rPr>
            </a:br>
            <a:r>
              <a:rPr lang="fr-FR" sz="6000" i="1" dirty="0">
                <a:solidFill>
                  <a:srgbClr val="FF0000"/>
                </a:solidFill>
                <a:latin typeface="Comic Sans MS Bold"/>
                <a:cs typeface="Comic Sans MS Bold"/>
              </a:rPr>
              <a:t>COMBINAISONS POSSIBLES</a:t>
            </a:r>
            <a:endParaRPr lang="fr-FR" sz="6000" i="1" dirty="0">
              <a:solidFill>
                <a:srgbClr val="ACCBF9"/>
              </a:solidFill>
              <a:latin typeface="Comic Sans MS Bold"/>
              <a:cs typeface="Comic Sans MS Bold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11" descr=" zap tout le temps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4121" y="518499"/>
            <a:ext cx="1669297" cy="2763968"/>
          </a:xfrm>
        </p:spPr>
      </p:pic>
      <p:pic>
        <p:nvPicPr>
          <p:cNvPr id="6" name="Espace réservé du contenu 5" descr="My BD concentration hyp mental - copie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3286" y="518500"/>
            <a:ext cx="1898711" cy="2763967"/>
          </a:xfrm>
        </p:spPr>
      </p:pic>
      <p:pic>
        <p:nvPicPr>
          <p:cNvPr id="13" name="Image 12" descr=" hyp motrice - Version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5973" y="518500"/>
            <a:ext cx="1391024" cy="2763967"/>
          </a:xfrm>
          <a:prstGeom prst="rect">
            <a:avLst/>
          </a:prstGeom>
        </p:spPr>
      </p:pic>
      <p:pic>
        <p:nvPicPr>
          <p:cNvPr id="2" name="Image 1" descr="IMGadhd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75" y="518500"/>
            <a:ext cx="1527636" cy="2763967"/>
          </a:xfrm>
          <a:prstGeom prst="rect">
            <a:avLst/>
          </a:prstGeom>
        </p:spPr>
      </p:pic>
      <p:pic>
        <p:nvPicPr>
          <p:cNvPr id="3" name="Image 2" descr="IMGadhd1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4884" y="518500"/>
            <a:ext cx="1615502" cy="2763967"/>
          </a:xfrm>
          <a:prstGeom prst="rect">
            <a:avLst/>
          </a:prstGeom>
        </p:spPr>
      </p:pic>
      <p:pic>
        <p:nvPicPr>
          <p:cNvPr id="5" name="Image 4" descr=" hyp motric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75" y="3826564"/>
            <a:ext cx="2598030" cy="2740585"/>
          </a:xfrm>
          <a:prstGeom prst="rect">
            <a:avLst/>
          </a:prstGeom>
        </p:spPr>
      </p:pic>
      <p:pic>
        <p:nvPicPr>
          <p:cNvPr id="7" name="Image 6" descr=" tb du sommeil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7031" y="3826564"/>
            <a:ext cx="1409810" cy="2740585"/>
          </a:xfrm>
          <a:prstGeom prst="rect">
            <a:avLst/>
          </a:prstGeom>
        </p:spPr>
      </p:pic>
      <p:pic>
        <p:nvPicPr>
          <p:cNvPr id="8" name="Image 7" descr=" désordre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129" y="3826563"/>
            <a:ext cx="2113324" cy="274058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40275" y="3311552"/>
            <a:ext cx="1127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Comic Sans MS Bold"/>
                <a:cs typeface="Comic Sans MS Bold"/>
              </a:rPr>
              <a:t>Rêve oublie</a:t>
            </a:r>
          </a:p>
          <a:p>
            <a:r>
              <a:rPr lang="fr-FR" sz="1400" dirty="0" smtClean="0">
                <a:latin typeface="Comic Sans MS Bold"/>
                <a:cs typeface="Comic Sans MS Bold"/>
              </a:rPr>
              <a:t>Décroche </a:t>
            </a:r>
            <a:endParaRPr lang="fr-FR" sz="1400" dirty="0">
              <a:latin typeface="Comic Sans MS Bold"/>
              <a:cs typeface="Comic Sans MS Bold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03286" y="3311552"/>
            <a:ext cx="204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Comic Sans MS Bold"/>
                <a:cs typeface="Comic Sans MS Bold"/>
              </a:rPr>
              <a:t>Hyperactivité mentale</a:t>
            </a:r>
          </a:p>
          <a:p>
            <a:r>
              <a:rPr lang="fr-FR" sz="1400" dirty="0" smtClean="0">
                <a:latin typeface="Comic Sans MS Bold"/>
                <a:cs typeface="Comic Sans MS Bold"/>
              </a:rPr>
              <a:t>écriture</a:t>
            </a:r>
            <a:endParaRPr lang="fr-FR" sz="1400" dirty="0">
              <a:latin typeface="Comic Sans MS Bold"/>
              <a:cs typeface="Comic Sans MS Bold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106124" y="3311552"/>
            <a:ext cx="1534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omic Sans MS Bold"/>
                <a:cs typeface="Comic Sans MS Bold"/>
              </a:rPr>
              <a:t>mémorisation</a:t>
            </a:r>
            <a:endParaRPr lang="fr-FR" sz="1400" dirty="0">
              <a:latin typeface="Comic Sans MS Bold"/>
              <a:cs typeface="Comic Sans MS Bold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674121" y="3321247"/>
            <a:ext cx="114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Comic Sans MS Bold"/>
                <a:cs typeface="Comic Sans MS Bold"/>
              </a:rPr>
              <a:t>Interrompt </a:t>
            </a:r>
          </a:p>
          <a:p>
            <a:r>
              <a:rPr lang="fr-FR" sz="1400" dirty="0" smtClean="0">
                <a:latin typeface="Comic Sans MS Bold"/>
                <a:cs typeface="Comic Sans MS Bold"/>
              </a:rPr>
              <a:t>hors sujet</a:t>
            </a:r>
            <a:endParaRPr lang="fr-FR" sz="1400" dirty="0">
              <a:latin typeface="Comic Sans MS Bold"/>
              <a:cs typeface="Comic Sans MS Bold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185430" y="6527487"/>
            <a:ext cx="1551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omic Sans MS Bold"/>
                <a:cs typeface="Comic Sans MS Bold"/>
              </a:rPr>
              <a:t>endormissement</a:t>
            </a:r>
            <a:endParaRPr lang="fr-FR" sz="1400" dirty="0">
              <a:latin typeface="Comic Sans MS Bold"/>
              <a:cs typeface="Comic Sans MS Bold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875287" y="6577134"/>
            <a:ext cx="1505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Comic Sans MS Bold"/>
                <a:cs typeface="Comic Sans MS Bold"/>
              </a:rPr>
              <a:t>Désordre oublis</a:t>
            </a:r>
            <a:endParaRPr lang="fr-FR" sz="1400" dirty="0">
              <a:latin typeface="Comic Sans MS Bold"/>
              <a:cs typeface="Comic Sans MS Bold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26490" y="6577134"/>
            <a:ext cx="2312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Comic Sans MS Bold"/>
                <a:cs typeface="Comic Sans MS Bold"/>
              </a:rPr>
              <a:t>Prob comportement en gp</a:t>
            </a:r>
            <a:endParaRPr lang="fr-FR" sz="1400" dirty="0">
              <a:latin typeface="Comic Sans MS Bold"/>
              <a:cs typeface="Comic Sans MS Bold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485973" y="3340637"/>
            <a:ext cx="1639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Comic Sans MS Bold"/>
                <a:cs typeface="Comic Sans MS Bold"/>
              </a:rPr>
              <a:t>Dérange, impulsif </a:t>
            </a:r>
            <a:endParaRPr lang="fr-FR" sz="1400" dirty="0">
              <a:latin typeface="Comic Sans MS Bold"/>
              <a:cs typeface="Comic Sans MS Bold"/>
            </a:endParaRPr>
          </a:p>
        </p:txBody>
      </p:sp>
      <p:pic>
        <p:nvPicPr>
          <p:cNvPr id="20" name="Image 19" descr="hyp motrice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749" y="3826563"/>
            <a:ext cx="2095767" cy="270092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015749" y="6527487"/>
            <a:ext cx="18505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400" dirty="0" smtClean="0">
                <a:solidFill>
                  <a:prstClr val="white"/>
                </a:solidFill>
                <a:latin typeface="Comic Sans MS Bold"/>
                <a:cs typeface="Comic Sans MS Bold"/>
              </a:rPr>
              <a:t>Bouge activité +++</a:t>
            </a:r>
            <a:endParaRPr lang="fr-FR" sz="1400" dirty="0">
              <a:solidFill>
                <a:prstClr val="white"/>
              </a:solidFill>
              <a:latin typeface="Comic Sans MS Bold"/>
              <a:cs typeface="Comic Sans MS Bold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27062" y="116340"/>
            <a:ext cx="786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                            </a:t>
            </a:r>
            <a:r>
              <a:rPr lang="fr-FR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Certains  traits saillants du TDAH</a:t>
            </a:r>
            <a:endParaRPr lang="fr-FR" dirty="0">
              <a:solidFill>
                <a:srgbClr val="FF0000"/>
              </a:solidFill>
              <a:latin typeface="Comic Sans MS Bold"/>
              <a:cs typeface="Comic Sans MS Bold"/>
            </a:endParaRPr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5651684" y="242374"/>
            <a:ext cx="3392951" cy="4120376"/>
          </a:xfrm>
        </p:spPr>
        <p:txBody>
          <a:bodyPr>
            <a:normAutofit/>
          </a:bodyPr>
          <a:lstStyle/>
          <a:p>
            <a:r>
              <a:rPr lang="fr-FR" sz="2000" u="sng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Les enfants souffrant d’un</a:t>
            </a:r>
            <a:r>
              <a:rPr lang="fr-FR" sz="20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 TDAH: </a:t>
            </a:r>
          </a:p>
          <a:p>
            <a:r>
              <a:rPr lang="fr-FR" sz="20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Peuvent être aidés à mieux vivre et à mobiliser leurs propres ressources en diminuant les symptômes qui interfèrent dans leur</a:t>
            </a:r>
          </a:p>
          <a:p>
            <a:r>
              <a:rPr lang="fr-FR" sz="20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fonctionnement.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777239" y="4362750"/>
            <a:ext cx="8015347" cy="2026254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DEFICIT D’ATTENTION</a:t>
            </a:r>
            <a:b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</a:br>
            <a: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    </a:t>
            </a:r>
            <a:r>
              <a:rPr lang="fr-FR" sz="36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avec ou sans hyperactivité</a:t>
            </a:r>
            <a:br>
              <a:rPr lang="fr-FR" sz="3600" dirty="0" smtClean="0">
                <a:solidFill>
                  <a:schemeClr val="tx2"/>
                </a:solidFill>
                <a:latin typeface="Comic Sans MS Bold"/>
                <a:cs typeface="Comic Sans MS Bold"/>
              </a:rPr>
            </a:br>
            <a:r>
              <a:rPr lang="fr-FR" sz="36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              TDAH</a:t>
            </a:r>
            <a:endParaRPr lang="fr-FR" sz="3600" dirty="0">
              <a:solidFill>
                <a:srgbClr val="FF0000"/>
              </a:solidFill>
              <a:latin typeface="Comic Sans MS Bold"/>
              <a:cs typeface="Comic Sans MS Bold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    T</a:t>
            </a:r>
          </a:p>
          <a:p>
            <a:pPr marL="18288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     D</a:t>
            </a:r>
          </a:p>
          <a:p>
            <a:pPr marL="18288" indent="0">
              <a:buNone/>
            </a:pP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    A</a:t>
            </a:r>
          </a:p>
          <a:p>
            <a:pPr marL="18288" indent="0">
              <a:buNone/>
            </a:pP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    H</a:t>
            </a:r>
          </a:p>
          <a:p>
            <a:pPr marL="18288" indent="0">
              <a:buNone/>
            </a:pPr>
            <a:r>
              <a:rPr lang="fr-FR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Ellipse 7"/>
          <p:cNvSpPr/>
          <p:nvPr/>
        </p:nvSpPr>
        <p:spPr>
          <a:xfrm>
            <a:off x="2617939" y="1611430"/>
            <a:ext cx="576281" cy="61507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9" name="Moins 8"/>
          <p:cNvSpPr/>
          <p:nvPr/>
        </p:nvSpPr>
        <p:spPr>
          <a:xfrm>
            <a:off x="2309362" y="2137190"/>
            <a:ext cx="1163297" cy="822960"/>
          </a:xfrm>
          <a:prstGeom prst="mathMinu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12" name="Parallélogramme 11"/>
          <p:cNvSpPr/>
          <p:nvPr/>
        </p:nvSpPr>
        <p:spPr>
          <a:xfrm>
            <a:off x="2617939" y="2669300"/>
            <a:ext cx="281130" cy="581700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Parallélogramme 14"/>
          <p:cNvSpPr/>
          <p:nvPr/>
        </p:nvSpPr>
        <p:spPr>
          <a:xfrm flipH="1">
            <a:off x="2899069" y="2656430"/>
            <a:ext cx="268775" cy="581700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2811301" y="2226505"/>
            <a:ext cx="160734" cy="2166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Cadre 17"/>
          <p:cNvSpPr/>
          <p:nvPr/>
        </p:nvSpPr>
        <p:spPr>
          <a:xfrm>
            <a:off x="2244714" y="1239106"/>
            <a:ext cx="1308709" cy="219656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Cadre 18"/>
          <p:cNvSpPr/>
          <p:nvPr/>
        </p:nvSpPr>
        <p:spPr>
          <a:xfrm>
            <a:off x="838200" y="1239106"/>
            <a:ext cx="1031905" cy="2196561"/>
          </a:xfrm>
          <a:prstGeom prst="fra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21" name="Cadre 20"/>
          <p:cNvSpPr/>
          <p:nvPr/>
        </p:nvSpPr>
        <p:spPr>
          <a:xfrm>
            <a:off x="3926128" y="1196687"/>
            <a:ext cx="1114826" cy="228381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352670" y="1312008"/>
            <a:ext cx="31255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P</a:t>
            </a:r>
          </a:p>
          <a:p>
            <a:r>
              <a:rPr lang="fr-FR" sz="1200" dirty="0" smtClean="0">
                <a:solidFill>
                  <a:srgbClr val="FF0000"/>
                </a:solidFill>
              </a:rPr>
              <a:t>E</a:t>
            </a:r>
          </a:p>
          <a:p>
            <a:r>
              <a:rPr lang="fr-FR" sz="1200" dirty="0" smtClean="0">
                <a:solidFill>
                  <a:srgbClr val="FF0000"/>
                </a:solidFill>
              </a:rPr>
              <a:t>R</a:t>
            </a:r>
          </a:p>
          <a:p>
            <a:r>
              <a:rPr lang="fr-FR" sz="1200" dirty="0" smtClean="0">
                <a:solidFill>
                  <a:srgbClr val="FF0000"/>
                </a:solidFill>
              </a:rPr>
              <a:t>S</a:t>
            </a:r>
          </a:p>
          <a:p>
            <a:r>
              <a:rPr lang="fr-FR" sz="1200" dirty="0" smtClean="0">
                <a:solidFill>
                  <a:srgbClr val="FF0000"/>
                </a:solidFill>
              </a:rPr>
              <a:t>O</a:t>
            </a:r>
          </a:p>
          <a:p>
            <a:r>
              <a:rPr lang="fr-FR" sz="1200" dirty="0" smtClean="0">
                <a:solidFill>
                  <a:srgbClr val="FF0000"/>
                </a:solidFill>
              </a:rPr>
              <a:t>N</a:t>
            </a:r>
          </a:p>
          <a:p>
            <a:r>
              <a:rPr lang="fr-FR" sz="1200" dirty="0">
                <a:solidFill>
                  <a:srgbClr val="FF0000"/>
                </a:solidFill>
              </a:rPr>
              <a:t>N</a:t>
            </a:r>
            <a:endParaRPr lang="fr-FR" sz="1200" dirty="0" smtClean="0">
              <a:solidFill>
                <a:srgbClr val="FF0000"/>
              </a:solidFill>
            </a:endParaRPr>
          </a:p>
          <a:p>
            <a:r>
              <a:rPr lang="fr-FR" sz="1200" dirty="0" smtClean="0">
                <a:solidFill>
                  <a:srgbClr val="FF0000"/>
                </a:solidFill>
              </a:rPr>
              <a:t>A</a:t>
            </a:r>
          </a:p>
          <a:p>
            <a:r>
              <a:rPr lang="fr-FR" sz="1200" dirty="0" smtClean="0">
                <a:solidFill>
                  <a:srgbClr val="FF0000"/>
                </a:solidFill>
              </a:rPr>
              <a:t>L</a:t>
            </a:r>
          </a:p>
          <a:p>
            <a:r>
              <a:rPr lang="fr-FR" sz="1200" dirty="0" smtClean="0">
                <a:solidFill>
                  <a:srgbClr val="FF0000"/>
                </a:solidFill>
              </a:rPr>
              <a:t>T</a:t>
            </a:r>
          </a:p>
          <a:p>
            <a:r>
              <a:rPr lang="fr-FR" sz="12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427983" y="1331398"/>
            <a:ext cx="945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ENFANT</a:t>
            </a:r>
            <a:endParaRPr lang="fr-FR" sz="1400" dirty="0">
              <a:solidFill>
                <a:srgbClr val="FF0000"/>
              </a:solidFill>
              <a:latin typeface="Comic Sans MS Bold"/>
              <a:cs typeface="Comic Sans MS Bold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891649" y="222650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587574" y="223983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6" name="Différent de 25"/>
          <p:cNvSpPr/>
          <p:nvPr/>
        </p:nvSpPr>
        <p:spPr>
          <a:xfrm>
            <a:off x="3553423" y="3645151"/>
            <a:ext cx="671081" cy="459955"/>
          </a:xfrm>
          <a:prstGeom prst="mathNotEqual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784492" y="3645151"/>
            <a:ext cx="1806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Sont tous</a:t>
            </a:r>
            <a:endParaRPr lang="fr-FR" sz="2800" dirty="0">
              <a:solidFill>
                <a:srgbClr val="FF0000"/>
              </a:solidFill>
              <a:latin typeface="Comic Sans MS Bold"/>
              <a:cs typeface="Comic Sans MS Bold"/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4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5651684" y="242374"/>
            <a:ext cx="3392951" cy="4120376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                </a:t>
            </a:r>
            <a:r>
              <a:rPr lang="fr-FR" sz="20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TDAH</a:t>
            </a:r>
          </a:p>
          <a:p>
            <a:r>
              <a:rPr lang="fr-FR" sz="20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 </a:t>
            </a:r>
            <a:r>
              <a:rPr lang="fr-FR" sz="2000" dirty="0" smtClean="0">
                <a:solidFill>
                  <a:srgbClr val="FF33FF"/>
                </a:solidFill>
                <a:latin typeface="Comic Sans MS Bold"/>
                <a:cs typeface="Comic Sans MS Bold"/>
              </a:rPr>
              <a:t>COMORBIDITES et</a:t>
            </a:r>
          </a:p>
          <a:p>
            <a:r>
              <a:rPr lang="fr-FR" sz="2000" dirty="0" smtClean="0">
                <a:solidFill>
                  <a:srgbClr val="CCFFCC"/>
                </a:solidFill>
                <a:latin typeface="Comic Sans MS Bold"/>
                <a:cs typeface="Comic Sans MS Bold"/>
              </a:rPr>
              <a:t>TB D’APPRENTISSAGE</a:t>
            </a:r>
          </a:p>
          <a:p>
            <a:r>
              <a:rPr lang="fr-FR" sz="2000" dirty="0" smtClean="0">
                <a:solidFill>
                  <a:srgbClr val="CCFFCC"/>
                </a:solidFill>
                <a:latin typeface="Comic Sans MS Bold"/>
                <a:cs typeface="Comic Sans MS Bold"/>
              </a:rPr>
              <a:t>Dyslexie</a:t>
            </a:r>
          </a:p>
          <a:p>
            <a:r>
              <a:rPr lang="fr-FR" sz="2000" dirty="0" smtClean="0">
                <a:solidFill>
                  <a:srgbClr val="CCFFCC"/>
                </a:solidFill>
                <a:latin typeface="Comic Sans MS Bold"/>
                <a:cs typeface="Comic Sans MS Bold"/>
              </a:rPr>
              <a:t>Dysorthographie</a:t>
            </a:r>
          </a:p>
          <a:p>
            <a:r>
              <a:rPr lang="fr-FR" sz="2000" dirty="0" smtClean="0">
                <a:solidFill>
                  <a:srgbClr val="CCFFCC"/>
                </a:solidFill>
                <a:latin typeface="Comic Sans MS Bold"/>
                <a:cs typeface="Comic Sans MS Bold"/>
              </a:rPr>
              <a:t>Dyscalculie</a:t>
            </a:r>
          </a:p>
          <a:p>
            <a:r>
              <a:rPr lang="fr-FR" sz="2000" dirty="0" smtClean="0">
                <a:solidFill>
                  <a:srgbClr val="CCFFCC"/>
                </a:solidFill>
                <a:latin typeface="Comic Sans MS Bold"/>
                <a:cs typeface="Comic Sans MS Bold"/>
              </a:rPr>
              <a:t>Dyspraxie</a:t>
            </a:r>
          </a:p>
          <a:p>
            <a:r>
              <a:rPr lang="fr-FR" sz="2000" dirty="0" smtClean="0">
                <a:solidFill>
                  <a:srgbClr val="CCFFCC"/>
                </a:solidFill>
                <a:latin typeface="Comic Sans MS Bold"/>
                <a:cs typeface="Comic Sans MS Bold"/>
              </a:rPr>
              <a:t>Dysgraphie</a:t>
            </a:r>
          </a:p>
          <a:p>
            <a:r>
              <a:rPr lang="fr-FR" sz="2000" dirty="0" smtClean="0">
                <a:solidFill>
                  <a:srgbClr val="FFFF00"/>
                </a:solidFill>
                <a:latin typeface="Comic Sans MS Bold"/>
                <a:cs typeface="Comic Sans MS Bold"/>
              </a:rPr>
              <a:t>Haut potentiel</a:t>
            </a:r>
          </a:p>
          <a:p>
            <a:endParaRPr lang="fr-FR" sz="2000" b="1" dirty="0" smtClean="0">
              <a:solidFill>
                <a:srgbClr val="FF0000"/>
              </a:solidFill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777239" y="4362750"/>
            <a:ext cx="8015347" cy="2026254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DEFICIT D’ATTENTION</a:t>
            </a:r>
            <a:b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</a:br>
            <a: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    </a:t>
            </a:r>
            <a:r>
              <a:rPr lang="fr-FR" sz="36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avec ou sans hyperactivité</a:t>
            </a:r>
            <a:br>
              <a:rPr lang="fr-FR" sz="3600" dirty="0" smtClean="0">
                <a:solidFill>
                  <a:schemeClr val="tx2"/>
                </a:solidFill>
                <a:latin typeface="Comic Sans MS Bold"/>
                <a:cs typeface="Comic Sans MS Bold"/>
              </a:rPr>
            </a:br>
            <a:r>
              <a:rPr lang="fr-FR" sz="36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               TDAH</a:t>
            </a:r>
            <a:endParaRPr lang="fr-FR" sz="3600" dirty="0">
              <a:solidFill>
                <a:srgbClr val="FF0000"/>
              </a:solidFill>
              <a:latin typeface="Comic Sans MS Bold"/>
              <a:cs typeface="Comic Sans MS Bold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29601" y="685801"/>
            <a:ext cx="5079731" cy="3429000"/>
          </a:xfrm>
        </p:spPr>
        <p:txBody>
          <a:bodyPr>
            <a:normAutofit fontScale="92500" lnSpcReduction="20000"/>
          </a:bodyPr>
          <a:lstStyle/>
          <a:p>
            <a:pPr marL="18288" indent="0">
              <a:buNone/>
            </a:pP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    </a:t>
            </a:r>
          </a:p>
          <a:p>
            <a:pPr marL="18288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     </a:t>
            </a:r>
          </a:p>
          <a:p>
            <a:pPr marL="18288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     T</a:t>
            </a:r>
          </a:p>
          <a:p>
            <a:pPr marL="18288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     D</a:t>
            </a:r>
          </a:p>
          <a:p>
            <a:pPr marL="18288" indent="0">
              <a:buNone/>
            </a:pP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    A</a:t>
            </a:r>
          </a:p>
          <a:p>
            <a:pPr marL="18288" indent="0">
              <a:buNone/>
            </a:pP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    H</a:t>
            </a:r>
            <a:r>
              <a:rPr lang="fr-FR" b="1" dirty="0">
                <a:solidFill>
                  <a:srgbClr val="FF0000"/>
                </a:solidFill>
              </a:rPr>
              <a:t>	</a:t>
            </a:r>
            <a:r>
              <a:rPr lang="fr-FR" b="1" dirty="0" smtClean="0">
                <a:solidFill>
                  <a:srgbClr val="FF0000"/>
                </a:solidFill>
              </a:rPr>
              <a:t>   +		+</a:t>
            </a:r>
            <a:endParaRPr lang="fr-FR" b="1" dirty="0">
              <a:solidFill>
                <a:srgbClr val="FF0000"/>
              </a:solidFill>
            </a:endParaRPr>
          </a:p>
          <a:p>
            <a:pPr marL="18288" indent="0">
              <a:buNone/>
            </a:pPr>
            <a:endParaRPr lang="fr-FR" b="1" dirty="0">
              <a:solidFill>
                <a:srgbClr val="FF0000"/>
              </a:solidFill>
            </a:endParaRPr>
          </a:p>
          <a:p>
            <a:pPr marL="18288" indent="0">
              <a:buNone/>
            </a:pP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    </a:t>
            </a:r>
          </a:p>
          <a:p>
            <a:pPr marL="18288" indent="0">
              <a:buNone/>
            </a:pP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    </a:t>
            </a:r>
          </a:p>
          <a:p>
            <a:pPr marL="18288" indent="0">
              <a:buNone/>
            </a:pPr>
            <a:r>
              <a:rPr lang="fr-FR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Ellipse 7"/>
          <p:cNvSpPr/>
          <p:nvPr/>
        </p:nvSpPr>
        <p:spPr>
          <a:xfrm>
            <a:off x="2139842" y="1592560"/>
            <a:ext cx="576281" cy="61507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9" name="Moins 8"/>
          <p:cNvSpPr/>
          <p:nvPr/>
        </p:nvSpPr>
        <p:spPr>
          <a:xfrm>
            <a:off x="1865699" y="2109740"/>
            <a:ext cx="1163297" cy="822960"/>
          </a:xfrm>
          <a:prstGeom prst="mathMinu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12" name="Parallélogramme 11"/>
          <p:cNvSpPr/>
          <p:nvPr/>
        </p:nvSpPr>
        <p:spPr>
          <a:xfrm>
            <a:off x="2139842" y="2632155"/>
            <a:ext cx="281130" cy="581700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Parallélogramme 14"/>
          <p:cNvSpPr/>
          <p:nvPr/>
        </p:nvSpPr>
        <p:spPr>
          <a:xfrm flipH="1">
            <a:off x="2447348" y="2632155"/>
            <a:ext cx="268775" cy="581700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2338965" y="2207635"/>
            <a:ext cx="160734" cy="2166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Cadre 17"/>
          <p:cNvSpPr/>
          <p:nvPr/>
        </p:nvSpPr>
        <p:spPr>
          <a:xfrm>
            <a:off x="1773628" y="1239106"/>
            <a:ext cx="1308709" cy="219656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Cadre 18"/>
          <p:cNvSpPr/>
          <p:nvPr/>
        </p:nvSpPr>
        <p:spPr>
          <a:xfrm>
            <a:off x="363009" y="1223918"/>
            <a:ext cx="1031905" cy="2196561"/>
          </a:xfrm>
          <a:prstGeom prst="fra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1" name="Cadre 20"/>
          <p:cNvSpPr/>
          <p:nvPr/>
        </p:nvSpPr>
        <p:spPr>
          <a:xfrm>
            <a:off x="4546553" y="1196687"/>
            <a:ext cx="786350" cy="2369492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788906" y="1196687"/>
            <a:ext cx="3005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33FF"/>
                </a:solidFill>
              </a:rPr>
              <a:t>P</a:t>
            </a:r>
          </a:p>
          <a:p>
            <a:r>
              <a:rPr lang="fr-FR" sz="1200" dirty="0" smtClean="0">
                <a:solidFill>
                  <a:srgbClr val="FF33FF"/>
                </a:solidFill>
              </a:rPr>
              <a:t>E</a:t>
            </a:r>
          </a:p>
          <a:p>
            <a:r>
              <a:rPr lang="fr-FR" sz="1200" dirty="0" smtClean="0">
                <a:solidFill>
                  <a:srgbClr val="FF33FF"/>
                </a:solidFill>
              </a:rPr>
              <a:t>R</a:t>
            </a:r>
          </a:p>
          <a:p>
            <a:r>
              <a:rPr lang="fr-FR" sz="1200" dirty="0" smtClean="0">
                <a:solidFill>
                  <a:srgbClr val="FF33FF"/>
                </a:solidFill>
              </a:rPr>
              <a:t>S</a:t>
            </a:r>
          </a:p>
          <a:p>
            <a:r>
              <a:rPr lang="fr-FR" sz="1200" dirty="0" smtClean="0">
                <a:solidFill>
                  <a:srgbClr val="FF33FF"/>
                </a:solidFill>
              </a:rPr>
              <a:t>O</a:t>
            </a:r>
          </a:p>
          <a:p>
            <a:r>
              <a:rPr lang="fr-FR" sz="1200" dirty="0" smtClean="0">
                <a:solidFill>
                  <a:srgbClr val="FF33FF"/>
                </a:solidFill>
              </a:rPr>
              <a:t>NNA</a:t>
            </a:r>
          </a:p>
          <a:p>
            <a:r>
              <a:rPr lang="fr-FR" sz="1200" dirty="0" smtClean="0">
                <a:solidFill>
                  <a:srgbClr val="FF33FF"/>
                </a:solidFill>
              </a:rPr>
              <a:t>L</a:t>
            </a:r>
            <a:endParaRPr lang="fr-FR" sz="1200" dirty="0">
              <a:solidFill>
                <a:srgbClr val="FF33FF"/>
              </a:solidFill>
            </a:endParaRPr>
          </a:p>
          <a:p>
            <a:r>
              <a:rPr lang="fr-FR" sz="1200" dirty="0" smtClean="0">
                <a:solidFill>
                  <a:srgbClr val="FF33FF"/>
                </a:solidFill>
              </a:rPr>
              <a:t>I</a:t>
            </a:r>
          </a:p>
          <a:p>
            <a:r>
              <a:rPr lang="fr-FR" sz="1200" dirty="0" smtClean="0">
                <a:solidFill>
                  <a:srgbClr val="FF33FF"/>
                </a:solidFill>
              </a:rPr>
              <a:t>T</a:t>
            </a:r>
          </a:p>
          <a:p>
            <a:r>
              <a:rPr lang="fr-FR" sz="1200" dirty="0">
                <a:solidFill>
                  <a:srgbClr val="FF33FF"/>
                </a:solidFill>
              </a:rPr>
              <a:t>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956897" y="1331398"/>
            <a:ext cx="945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ENFANT</a:t>
            </a:r>
            <a:endParaRPr lang="fr-FR" sz="1400" dirty="0">
              <a:solidFill>
                <a:schemeClr val="tx2"/>
              </a:solidFill>
              <a:latin typeface="Comic Sans MS Bold"/>
              <a:cs typeface="Comic Sans MS Bold"/>
            </a:endParaRPr>
          </a:p>
        </p:txBody>
      </p:sp>
      <p:sp>
        <p:nvSpPr>
          <p:cNvPr id="26" name="Différent de 25"/>
          <p:cNvSpPr/>
          <p:nvPr/>
        </p:nvSpPr>
        <p:spPr>
          <a:xfrm>
            <a:off x="3553423" y="3645151"/>
            <a:ext cx="671081" cy="459955"/>
          </a:xfrm>
          <a:prstGeom prst="mathNotEqual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784492" y="3645151"/>
            <a:ext cx="1806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Sont tous</a:t>
            </a:r>
            <a:endParaRPr lang="fr-FR" sz="2800" dirty="0">
              <a:solidFill>
                <a:srgbClr val="FF0000"/>
              </a:solidFill>
              <a:latin typeface="Comic Sans MS Bold"/>
              <a:cs typeface="Comic Sans MS Bold"/>
            </a:endParaRPr>
          </a:p>
        </p:txBody>
      </p:sp>
      <p:sp>
        <p:nvSpPr>
          <p:cNvPr id="2" name="Cadre 1"/>
          <p:cNvSpPr/>
          <p:nvPr/>
        </p:nvSpPr>
        <p:spPr>
          <a:xfrm>
            <a:off x="3310104" y="1239106"/>
            <a:ext cx="914400" cy="219656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53423" y="1244382"/>
            <a:ext cx="292068" cy="2539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solidFill>
                  <a:srgbClr val="CCFFCC"/>
                </a:solidFill>
              </a:rPr>
              <a:t>A</a:t>
            </a:r>
          </a:p>
          <a:p>
            <a:r>
              <a:rPr lang="fr-FR" sz="1000" b="1" dirty="0" smtClean="0">
                <a:solidFill>
                  <a:srgbClr val="CCFFCC"/>
                </a:solidFill>
              </a:rPr>
              <a:t>P</a:t>
            </a:r>
          </a:p>
          <a:p>
            <a:r>
              <a:rPr lang="fr-FR" sz="1000" b="1" dirty="0" smtClean="0">
                <a:solidFill>
                  <a:srgbClr val="CCFFCC"/>
                </a:solidFill>
              </a:rPr>
              <a:t>P</a:t>
            </a:r>
          </a:p>
          <a:p>
            <a:r>
              <a:rPr lang="fr-FR" sz="1000" b="1" dirty="0" smtClean="0">
                <a:solidFill>
                  <a:srgbClr val="CCFFCC"/>
                </a:solidFill>
              </a:rPr>
              <a:t>R</a:t>
            </a:r>
          </a:p>
          <a:p>
            <a:r>
              <a:rPr lang="fr-FR" sz="1000" b="1" dirty="0" smtClean="0">
                <a:solidFill>
                  <a:srgbClr val="CCFFCC"/>
                </a:solidFill>
              </a:rPr>
              <a:t>E</a:t>
            </a:r>
          </a:p>
          <a:p>
            <a:r>
              <a:rPr lang="fr-FR" sz="1000" b="1" dirty="0" smtClean="0">
                <a:solidFill>
                  <a:srgbClr val="CCFFCC"/>
                </a:solidFill>
              </a:rPr>
              <a:t>N</a:t>
            </a:r>
          </a:p>
          <a:p>
            <a:r>
              <a:rPr lang="fr-FR" sz="1000" b="1" dirty="0" smtClean="0">
                <a:solidFill>
                  <a:srgbClr val="CCFFCC"/>
                </a:solidFill>
              </a:rPr>
              <a:t>T</a:t>
            </a:r>
          </a:p>
          <a:p>
            <a:r>
              <a:rPr lang="fr-FR" sz="1000" b="1" dirty="0" smtClean="0">
                <a:solidFill>
                  <a:srgbClr val="CCFFCC"/>
                </a:solidFill>
              </a:rPr>
              <a:t>I</a:t>
            </a:r>
          </a:p>
          <a:p>
            <a:r>
              <a:rPr lang="fr-FR" sz="1000" b="1" dirty="0" smtClean="0">
                <a:solidFill>
                  <a:srgbClr val="CCFFCC"/>
                </a:solidFill>
              </a:rPr>
              <a:t>S</a:t>
            </a:r>
          </a:p>
          <a:p>
            <a:r>
              <a:rPr lang="fr-FR" sz="1000" b="1" dirty="0" smtClean="0">
                <a:solidFill>
                  <a:srgbClr val="CCFFCC"/>
                </a:solidFill>
              </a:rPr>
              <a:t>S</a:t>
            </a:r>
          </a:p>
          <a:p>
            <a:r>
              <a:rPr lang="fr-FR" sz="1000" b="1" dirty="0" smtClean="0">
                <a:solidFill>
                  <a:srgbClr val="CCFFCC"/>
                </a:solidFill>
              </a:rPr>
              <a:t>A</a:t>
            </a:r>
          </a:p>
          <a:p>
            <a:r>
              <a:rPr lang="fr-FR" sz="1000" b="1" dirty="0" smtClean="0">
                <a:solidFill>
                  <a:srgbClr val="CCFFCC"/>
                </a:solidFill>
              </a:rPr>
              <a:t>G</a:t>
            </a:r>
          </a:p>
          <a:p>
            <a:r>
              <a:rPr lang="fr-FR" sz="1000" b="1" dirty="0" smtClean="0">
                <a:solidFill>
                  <a:srgbClr val="CCFFCC"/>
                </a:solidFill>
              </a:rPr>
              <a:t>E</a:t>
            </a:r>
          </a:p>
          <a:p>
            <a:endParaRPr lang="fr-FR" sz="1100" b="1" dirty="0" smtClean="0">
              <a:solidFill>
                <a:srgbClr val="CCFFCC"/>
              </a:solidFill>
            </a:endParaRPr>
          </a:p>
          <a:p>
            <a:endParaRPr lang="fr-FR" b="1" dirty="0">
              <a:solidFill>
                <a:srgbClr val="CCFFCC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53423" y="884745"/>
            <a:ext cx="487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CFFCC"/>
                </a:solidFill>
                <a:latin typeface="Comic Sans MS Bold"/>
                <a:cs typeface="Comic Sans MS Bold"/>
              </a:rPr>
              <a:t>TB</a:t>
            </a:r>
            <a:endParaRPr lang="fr-FR" dirty="0">
              <a:solidFill>
                <a:srgbClr val="CCFFCC"/>
              </a:solidFill>
              <a:latin typeface="Comic Sans MS Bold"/>
              <a:cs typeface="Comic Sans MS Bold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318501" y="2287141"/>
            <a:ext cx="22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+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6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383" y="1066450"/>
            <a:ext cx="8850027" cy="530316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                     En se faisant aider pour ses difficultés</a:t>
            </a:r>
          </a:p>
          <a:p>
            <a:pPr marL="18288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                        En utilisant au mieux ses capacités.</a:t>
            </a:r>
          </a:p>
          <a:p>
            <a:pPr marL="18288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                  En mobilisant certains de ses traits positifs</a:t>
            </a:r>
          </a:p>
          <a:p>
            <a:pPr marL="18288" indent="0">
              <a:buNone/>
            </a:pPr>
            <a:r>
              <a:rPr lang="fr-FR" b="1" dirty="0">
                <a:solidFill>
                  <a:srgbClr val="FF0000"/>
                </a:solidFill>
              </a:rPr>
              <a:t>	</a:t>
            </a:r>
            <a:r>
              <a:rPr lang="fr-FR" b="1" dirty="0" smtClean="0">
                <a:solidFill>
                  <a:srgbClr val="FF0000"/>
                </a:solidFill>
              </a:rPr>
              <a:t>	                     qui sont :</a:t>
            </a:r>
          </a:p>
          <a:p>
            <a:pPr marL="18288" indent="0">
              <a:buNone/>
            </a:pPr>
            <a:endParaRPr lang="fr-FR" sz="3600" b="1" dirty="0" smtClean="0">
              <a:solidFill>
                <a:schemeClr val="tx2"/>
              </a:solidFill>
            </a:endParaRPr>
          </a:p>
          <a:p>
            <a:pPr marL="18288" indent="0">
              <a:buNone/>
            </a:pPr>
            <a:r>
              <a:rPr lang="fr-FR" sz="32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Créatif, Artistique, Intuitif, Empathique, Visionnaire, Inventif, Sensible, Original, Aimant, Exubérant, Energique et Travailleur.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                        </a:t>
            </a:r>
            <a:endParaRPr lang="fr-FR" b="1" dirty="0" smtClean="0">
              <a:solidFill>
                <a:schemeClr val="accent3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42873" y="145424"/>
            <a:ext cx="792980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/>
                </a:solidFill>
              </a:rPr>
              <a:t>     </a:t>
            </a:r>
            <a:r>
              <a:rPr lang="fr-FR" sz="40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Il </a:t>
            </a:r>
            <a:r>
              <a:rPr lang="fr-FR" sz="4000" dirty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peut réussir dans la </a:t>
            </a:r>
            <a:r>
              <a:rPr lang="fr-FR" sz="40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vie</a:t>
            </a:r>
          </a:p>
          <a:p>
            <a:endParaRPr lang="fr-FR" sz="14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endParaRPr lang="fr-FR" sz="40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endParaRPr lang="fr-FR" sz="40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endParaRPr lang="fr-FR" sz="4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30638" y="1221570"/>
            <a:ext cx="80004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ACCBF9"/>
                </a:solidFill>
                <a:latin typeface="Comic Sans MS" charset="0"/>
                <a:ea typeface="Comic Sans MS" charset="0"/>
                <a:cs typeface="Comic Sans MS" charset="0"/>
              </a:rPr>
              <a:t>    Quelques exemples de personnalités qui souffraient de TDAH et qui ont réussi dans ce qu’ils ont entrepris</a:t>
            </a:r>
            <a:endParaRPr lang="fr-FR" sz="4400" dirty="0">
              <a:solidFill>
                <a:srgbClr val="ACCBF9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9342"/>
            <a:ext cx="8229600" cy="634944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Quelques personnes célèbres avec TDAH</a:t>
            </a:r>
            <a:endParaRPr lang="fr-FR" sz="3600" dirty="0">
              <a:solidFill>
                <a:srgbClr val="ACCBF9"/>
              </a:solidFill>
              <a:latin typeface="Comic Sans MS Bold"/>
              <a:cs typeface="Comic Sans MS Bol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5178" y="999451"/>
            <a:ext cx="8908822" cy="5620443"/>
          </a:xfrm>
        </p:spPr>
        <p:txBody>
          <a:bodyPr>
            <a:normAutofit fontScale="85000" lnSpcReduction="10000"/>
          </a:bodyPr>
          <a:lstStyle/>
          <a:p>
            <a:pPr marL="18288" indent="0">
              <a:buNone/>
            </a:pPr>
            <a:r>
              <a:rPr lang="fr-FR" sz="2400" dirty="0" smtClean="0">
                <a:solidFill>
                  <a:srgbClr val="FF33FF"/>
                </a:solidFill>
                <a:latin typeface="Comic Sans MS Bold"/>
                <a:cs typeface="Comic Sans MS Bold"/>
              </a:rPr>
              <a:t>Acteurs</a:t>
            </a:r>
            <a:r>
              <a:rPr lang="fr-FR" dirty="0" smtClean="0">
                <a:latin typeface="Comic Sans MS Bold"/>
                <a:cs typeface="Comic Sans MS Bold"/>
              </a:rPr>
              <a:t> : </a:t>
            </a:r>
            <a:r>
              <a:rPr lang="fr-FR" sz="24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Jack Nicholson, Robin Williams, A. Hitchcock, Belafonte, Steve McQueen , Louis de Funès, Richard Burton.</a:t>
            </a:r>
          </a:p>
          <a:p>
            <a:pPr marL="18288" indent="0">
              <a:buNone/>
            </a:pPr>
            <a:r>
              <a:rPr lang="fr-FR" sz="2400" dirty="0" smtClean="0">
                <a:solidFill>
                  <a:srgbClr val="FF33FF"/>
                </a:solidFill>
                <a:latin typeface="Comic Sans MS Bold"/>
                <a:cs typeface="Comic Sans MS Bold"/>
              </a:rPr>
              <a:t>Entrepreneurs</a:t>
            </a:r>
            <a:r>
              <a:rPr lang="fr-FR" sz="2400" dirty="0" smtClean="0">
                <a:latin typeface="Comic Sans MS Bold"/>
                <a:cs typeface="Comic Sans MS Bold"/>
              </a:rPr>
              <a:t> : </a:t>
            </a:r>
            <a:r>
              <a:rPr lang="fr-FR" sz="24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Walt Disney, Bill Gates, Steve Job. Hearst, Spielberg</a:t>
            </a:r>
            <a:r>
              <a:rPr lang="fr-FR" sz="2400" dirty="0" smtClean="0">
                <a:latin typeface="Comic Sans MS Bold"/>
                <a:cs typeface="Comic Sans MS Bold"/>
              </a:rPr>
              <a:t>.</a:t>
            </a:r>
          </a:p>
          <a:p>
            <a:pPr marL="18288" indent="0">
              <a:buNone/>
            </a:pPr>
            <a:r>
              <a:rPr lang="fr-FR" sz="2400" dirty="0" smtClean="0">
                <a:solidFill>
                  <a:srgbClr val="FF33FF"/>
                </a:solidFill>
                <a:latin typeface="Comic Sans MS Bold"/>
                <a:cs typeface="Comic Sans MS Bold"/>
              </a:rPr>
              <a:t>Artistes</a:t>
            </a:r>
            <a:r>
              <a:rPr lang="fr-FR" sz="2400" dirty="0" smtClean="0">
                <a:latin typeface="Comic Sans MS Bold"/>
                <a:cs typeface="Comic Sans MS Bold"/>
              </a:rPr>
              <a:t> : </a:t>
            </a:r>
            <a:r>
              <a:rPr lang="fr-FR" sz="24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Dali ,Van Gogh, Picasso, Rodin, Leonard de Vinci.</a:t>
            </a:r>
          </a:p>
          <a:p>
            <a:pPr marL="18288" indent="0">
              <a:buNone/>
            </a:pPr>
            <a:r>
              <a:rPr lang="fr-FR" sz="2400" dirty="0" smtClean="0">
                <a:solidFill>
                  <a:srgbClr val="FF33FF"/>
                </a:solidFill>
                <a:latin typeface="Comic Sans MS Bold"/>
                <a:cs typeface="Comic Sans MS Bold"/>
              </a:rPr>
              <a:t>Scientifique</a:t>
            </a:r>
            <a:r>
              <a:rPr lang="fr-FR" sz="2400" dirty="0" smtClean="0">
                <a:latin typeface="Comic Sans MS Bold"/>
                <a:cs typeface="Comic Sans MS Bold"/>
              </a:rPr>
              <a:t> : </a:t>
            </a:r>
            <a:r>
              <a:rPr lang="fr-FR" sz="24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Pasteur, Edison, Galilée, S.Hawkings, Bell, Newton,</a:t>
            </a:r>
          </a:p>
          <a:p>
            <a:pPr marL="18288" indent="0">
              <a:buNone/>
            </a:pPr>
            <a:r>
              <a:rPr lang="fr-FR" sz="24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Einstein,</a:t>
            </a:r>
          </a:p>
          <a:p>
            <a:pPr marL="18288" indent="0">
              <a:buNone/>
            </a:pPr>
            <a:r>
              <a:rPr lang="fr-FR" sz="2400" dirty="0" smtClean="0">
                <a:solidFill>
                  <a:srgbClr val="FF33FF"/>
                </a:solidFill>
                <a:latin typeface="Comic Sans MS Bold"/>
                <a:cs typeface="Comic Sans MS Bold"/>
              </a:rPr>
              <a:t>Musiciens</a:t>
            </a:r>
            <a:r>
              <a:rPr lang="fr-FR" sz="2400" dirty="0" smtClean="0">
                <a:latin typeface="Comic Sans MS Bold"/>
                <a:cs typeface="Comic Sans MS Bold"/>
              </a:rPr>
              <a:t>: </a:t>
            </a:r>
            <a:r>
              <a:rPr lang="fr-FR" sz="24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Beethoven, Mozart, Händel,  John Lennon, Elvis Presley</a:t>
            </a:r>
          </a:p>
          <a:p>
            <a:pPr marL="18288" indent="0">
              <a:buNone/>
            </a:pPr>
            <a:r>
              <a:rPr lang="fr-FR" sz="2400" dirty="0" smtClean="0">
                <a:solidFill>
                  <a:srgbClr val="FF33FF"/>
                </a:solidFill>
                <a:latin typeface="Comic Sans MS Bold"/>
                <a:cs typeface="Comic Sans MS Bold"/>
              </a:rPr>
              <a:t>Ecrivains</a:t>
            </a:r>
            <a:r>
              <a:rPr lang="fr-FR" sz="2400" dirty="0" smtClean="0">
                <a:latin typeface="Comic Sans MS Bold"/>
                <a:cs typeface="Comic Sans MS Bold"/>
              </a:rPr>
              <a:t> : </a:t>
            </a:r>
            <a:r>
              <a:rPr lang="fr-FR" sz="24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Agatha Christie, Hemingway, Bernard Shaw, Jules Verne</a:t>
            </a:r>
            <a:r>
              <a:rPr lang="fr-FR" sz="2400" dirty="0" smtClean="0">
                <a:latin typeface="Comic Sans MS Bold"/>
                <a:cs typeface="Comic Sans MS Bold"/>
              </a:rPr>
              <a:t>,</a:t>
            </a:r>
          </a:p>
          <a:p>
            <a:pPr marL="18288" indent="0">
              <a:buNone/>
            </a:pPr>
            <a:r>
              <a:rPr lang="fr-FR" sz="24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Tolstoï,</a:t>
            </a:r>
          </a:p>
          <a:p>
            <a:pPr marL="18288" indent="0">
              <a:buNone/>
            </a:pPr>
            <a:r>
              <a:rPr lang="fr-FR" sz="2400" dirty="0" smtClean="0">
                <a:solidFill>
                  <a:srgbClr val="FF33FF"/>
                </a:solidFill>
                <a:latin typeface="Comic Sans MS Bold"/>
                <a:cs typeface="Comic Sans MS Bold"/>
              </a:rPr>
              <a:t>Sportifs</a:t>
            </a:r>
            <a:r>
              <a:rPr lang="fr-FR" sz="2400" dirty="0" smtClean="0">
                <a:latin typeface="Comic Sans MS Bold"/>
                <a:cs typeface="Comic Sans MS Bold"/>
              </a:rPr>
              <a:t>: </a:t>
            </a:r>
            <a:r>
              <a:rPr lang="fr-FR" sz="24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Michael Jordan, Magic Johnson, Carl Lewis, M. Phelps ,</a:t>
            </a:r>
          </a:p>
          <a:p>
            <a:pPr marL="18288" indent="0">
              <a:buNone/>
            </a:pPr>
            <a:r>
              <a:rPr lang="fr-FR" sz="24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Stewart, A Prost, Stuart Payne</a:t>
            </a:r>
            <a:r>
              <a:rPr lang="fr-FR" sz="2400" dirty="0">
                <a:latin typeface="Comic Sans MS Bold"/>
                <a:cs typeface="Comic Sans MS Bold"/>
              </a:rPr>
              <a:t>.</a:t>
            </a:r>
            <a:endParaRPr lang="fr-FR" sz="2400" dirty="0" smtClean="0">
              <a:latin typeface="Comic Sans MS Bold"/>
              <a:cs typeface="Comic Sans MS Bold"/>
            </a:endParaRPr>
          </a:p>
          <a:p>
            <a:pPr marL="18288" indent="0">
              <a:buNone/>
            </a:pPr>
            <a:r>
              <a:rPr lang="fr-FR" sz="2400" dirty="0" smtClean="0">
                <a:solidFill>
                  <a:srgbClr val="FF33FF"/>
                </a:solidFill>
                <a:latin typeface="Comic Sans MS Bold"/>
                <a:cs typeface="Comic Sans MS Bold"/>
              </a:rPr>
              <a:t>Hommes d’état </a:t>
            </a:r>
            <a:r>
              <a:rPr lang="fr-FR" sz="2400" dirty="0" smtClean="0">
                <a:solidFill>
                  <a:srgbClr val="ACE500"/>
                </a:solidFill>
                <a:latin typeface="Comic Sans MS Bold"/>
                <a:cs typeface="Comic Sans MS Bold"/>
              </a:rPr>
              <a:t>: </a:t>
            </a:r>
            <a:r>
              <a:rPr lang="fr-FR" sz="24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Napoléon, Churchill, Eisenhover, J. et R. Kennedy, Lincoln, Jefferson,  Rockefeller, W.Wilson, Prince Charles, Harry.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FF33FF"/>
                </a:solidFill>
                <a:latin typeface="Comic Sans MS Bold"/>
                <a:cs typeface="Comic Sans MS Bold"/>
              </a:rPr>
              <a:t> ETC…</a:t>
            </a:r>
            <a:endParaRPr lang="fr-FR" sz="2400" dirty="0">
              <a:solidFill>
                <a:srgbClr val="FF33FF"/>
              </a:solidFill>
              <a:latin typeface="Comic Sans MS Bold"/>
              <a:cs typeface="Comic Sans MS Bold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5651685" y="242374"/>
            <a:ext cx="3402644" cy="4566346"/>
          </a:xfrm>
        </p:spPr>
        <p:txBody>
          <a:bodyPr>
            <a:normAutofit fontScale="92500" lnSpcReduction="20000"/>
          </a:bodyPr>
          <a:lstStyle/>
          <a:p>
            <a:endParaRPr lang="fr-FR" sz="2000" b="1" dirty="0" smtClean="0">
              <a:solidFill>
                <a:srgbClr val="ACCBF9"/>
              </a:solidFill>
            </a:endParaRPr>
          </a:p>
          <a:p>
            <a:r>
              <a:rPr lang="fr-FR" sz="20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DIFFICULTES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Focalisation de l’attention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Mémoire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Procrastination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Traitement de l’information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Apprentissage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Lenteur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Organisation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Imagination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Émotions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Anxiété</a:t>
            </a:r>
          </a:p>
          <a:p>
            <a:endParaRPr lang="fr-FR" sz="2000" b="1" dirty="0" smtClean="0">
              <a:solidFill>
                <a:srgbClr val="ACCBF9"/>
              </a:solidFill>
            </a:endParaRPr>
          </a:p>
          <a:p>
            <a:r>
              <a:rPr lang="fr-FR" sz="2000" b="1" dirty="0" smtClean="0">
                <a:solidFill>
                  <a:srgbClr val="ACCBF9"/>
                </a:solidFill>
              </a:rPr>
              <a:t>         </a:t>
            </a:r>
            <a:endParaRPr lang="fr-FR" sz="2000" b="1" dirty="0">
              <a:solidFill>
                <a:srgbClr val="ACCBF9"/>
              </a:solidFill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777240" y="4362750"/>
            <a:ext cx="7543800" cy="2026254"/>
          </a:xfrm>
        </p:spPr>
        <p:txBody>
          <a:bodyPr/>
          <a:lstStyle/>
          <a:p>
            <a:pPr algn="ctr"/>
            <a:r>
              <a:rPr lang="fr-FR" sz="3600" b="1" dirty="0" smtClean="0">
                <a:solidFill>
                  <a:schemeClr val="tx2"/>
                </a:solidFill>
              </a:rPr>
              <a:t>			</a:t>
            </a:r>
            <a:br>
              <a:rPr lang="fr-FR" sz="3600" b="1" dirty="0" smtClean="0">
                <a:solidFill>
                  <a:schemeClr val="tx2"/>
                </a:solidFill>
              </a:rPr>
            </a:br>
            <a:r>
              <a:rPr lang="fr-FR" sz="36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TDAH </a:t>
            </a:r>
            <a:r>
              <a:rPr lang="fr-FR" sz="3600" dirty="0">
                <a:solidFill>
                  <a:schemeClr val="tx2"/>
                </a:solidFill>
                <a:latin typeface="Comic Sans MS Bold"/>
                <a:cs typeface="Comic Sans MS Bold"/>
              </a:rPr>
              <a:t>prédominance </a:t>
            </a:r>
            <a:br>
              <a:rPr lang="fr-FR" sz="3600" dirty="0">
                <a:solidFill>
                  <a:schemeClr val="tx2"/>
                </a:solidFill>
                <a:latin typeface="Comic Sans MS Bold"/>
                <a:cs typeface="Comic Sans MS Bold"/>
              </a:rPr>
            </a:br>
            <a:r>
              <a:rPr lang="fr-FR" sz="3600" dirty="0">
                <a:solidFill>
                  <a:srgbClr val="FF33FF"/>
                </a:solidFill>
                <a:latin typeface="Comic Sans MS Bold"/>
                <a:cs typeface="Comic Sans MS Bold"/>
              </a:rPr>
              <a:t>DEFICIT D’ATTENTION</a:t>
            </a:r>
            <a:r>
              <a:rPr lang="fr-FR" sz="36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/>
            </a:r>
            <a:br>
              <a:rPr lang="fr-FR" sz="3600" dirty="0" smtClean="0">
                <a:solidFill>
                  <a:schemeClr val="tx2"/>
                </a:solidFill>
                <a:latin typeface="Comic Sans MS Bold"/>
                <a:cs typeface="Comic Sans MS Bold"/>
              </a:rPr>
            </a:br>
            <a:endParaRPr lang="fr-FR" sz="3600" dirty="0">
              <a:solidFill>
                <a:srgbClr val="FF0000"/>
              </a:solidFill>
              <a:latin typeface="Comic Sans MS Bold"/>
              <a:cs typeface="Comic Sans MS Bold"/>
            </a:endParaRPr>
          </a:p>
        </p:txBody>
      </p:sp>
      <p:pic>
        <p:nvPicPr>
          <p:cNvPr id="4" name="Espace réservé du contenu 3" descr="My BD concentration hyp mental - copi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5651685" y="242374"/>
            <a:ext cx="3402644" cy="4566346"/>
          </a:xfrm>
        </p:spPr>
        <p:txBody>
          <a:bodyPr>
            <a:normAutofit fontScale="85000" lnSpcReduction="20000"/>
          </a:bodyPr>
          <a:lstStyle/>
          <a:p>
            <a:endParaRPr lang="fr-FR" sz="2000" b="1" dirty="0" smtClean="0">
              <a:solidFill>
                <a:srgbClr val="ACCBF9"/>
              </a:solidFill>
            </a:endParaRPr>
          </a:p>
          <a:p>
            <a:r>
              <a:rPr lang="fr-FR" sz="20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DIFFICULTES</a:t>
            </a:r>
          </a:p>
          <a:p>
            <a:r>
              <a:rPr lang="fr-FR" sz="2000" dirty="0" smtClean="0">
                <a:solidFill>
                  <a:srgbClr val="FF33FF"/>
                </a:solidFill>
                <a:latin typeface="Comic Sans MS Bold"/>
                <a:cs typeface="Comic Sans MS Bold"/>
              </a:rPr>
              <a:t>Contrôler l’attention</a:t>
            </a:r>
          </a:p>
          <a:p>
            <a:r>
              <a:rPr lang="fr-FR" sz="2000" dirty="0" smtClean="0">
                <a:solidFill>
                  <a:srgbClr val="FF33FF"/>
                </a:solidFill>
                <a:latin typeface="Comic Sans MS Bold"/>
                <a:cs typeface="Comic Sans MS Bold"/>
              </a:rPr>
              <a:t>La concentration</a:t>
            </a:r>
          </a:p>
          <a:p>
            <a:r>
              <a:rPr lang="fr-FR" sz="2000" dirty="0" smtClean="0">
                <a:solidFill>
                  <a:srgbClr val="FF33FF"/>
                </a:solidFill>
                <a:latin typeface="Comic Sans MS Bold"/>
                <a:cs typeface="Comic Sans MS Bold"/>
              </a:rPr>
              <a:t>L’impulsivité</a:t>
            </a:r>
          </a:p>
          <a:p>
            <a:r>
              <a:rPr lang="fr-FR" sz="2000" dirty="0" smtClean="0">
                <a:solidFill>
                  <a:srgbClr val="FF33FF"/>
                </a:solidFill>
                <a:latin typeface="Comic Sans MS Bold"/>
                <a:cs typeface="Comic Sans MS Bold"/>
              </a:rPr>
              <a:t>L’agitation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Mémoire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Traitement de l’information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Apprentissage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Procrastination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Lenteur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Organisation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Imagination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Émotions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Anxiété</a:t>
            </a:r>
          </a:p>
          <a:p>
            <a:endParaRPr lang="fr-FR" sz="2000" b="1" dirty="0" smtClean="0">
              <a:solidFill>
                <a:srgbClr val="ACCBF9"/>
              </a:solidFill>
            </a:endParaRPr>
          </a:p>
          <a:p>
            <a:r>
              <a:rPr lang="fr-FR" sz="2000" b="1" dirty="0" smtClean="0">
                <a:solidFill>
                  <a:srgbClr val="ACCBF9"/>
                </a:solidFill>
              </a:rPr>
              <a:t>         </a:t>
            </a:r>
            <a:endParaRPr lang="fr-FR" sz="2000" b="1" dirty="0">
              <a:solidFill>
                <a:srgbClr val="ACCBF9"/>
              </a:solidFill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48988" y="4672990"/>
            <a:ext cx="8511457" cy="1716014"/>
          </a:xfrm>
        </p:spPr>
        <p:txBody>
          <a:bodyPr/>
          <a:lstStyle/>
          <a:p>
            <a:r>
              <a:rPr lang="fr-FR" sz="3600" b="1" dirty="0">
                <a:solidFill>
                  <a:schemeClr val="tx2"/>
                </a:solidFill>
              </a:rPr>
              <a:t>	</a:t>
            </a:r>
            <a:r>
              <a:rPr lang="fr-FR" sz="3600" b="1" dirty="0" smtClean="0">
                <a:solidFill>
                  <a:schemeClr val="tx2"/>
                </a:solidFill>
              </a:rPr>
              <a:t>	</a:t>
            </a:r>
            <a:r>
              <a:rPr lang="fr-FR" sz="36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TDAH Prédominance </a:t>
            </a:r>
            <a:br>
              <a:rPr lang="fr-FR" sz="3600" dirty="0" smtClean="0">
                <a:solidFill>
                  <a:schemeClr val="tx2"/>
                </a:solidFill>
                <a:latin typeface="Comic Sans MS Bold"/>
                <a:cs typeface="Comic Sans MS Bold"/>
              </a:rPr>
            </a:br>
            <a:r>
              <a:rPr lang="fr-FR" sz="3600" dirty="0" smtClean="0">
                <a:solidFill>
                  <a:srgbClr val="FF33FF"/>
                </a:solidFill>
                <a:latin typeface="Comic Sans MS Bold"/>
                <a:cs typeface="Comic Sans MS Bold"/>
              </a:rPr>
              <a:t>IMPULSIVITE ET HYPERACTIVITE</a:t>
            </a:r>
            <a:endParaRPr lang="fr-FR" sz="3600" dirty="0">
              <a:solidFill>
                <a:srgbClr val="FF33FF"/>
              </a:solidFill>
              <a:latin typeface="Comic Sans MS Bold"/>
              <a:cs typeface="Comic Sans MS Bold"/>
            </a:endParaRPr>
          </a:p>
        </p:txBody>
      </p:sp>
      <p:pic>
        <p:nvPicPr>
          <p:cNvPr id="4" name="Espace réservé du contenu 3" descr="My BD concentration hyp mental - copi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1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4003" y="368410"/>
            <a:ext cx="768745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ACCBF9"/>
                </a:solidFill>
              </a:rPr>
              <a:t>    </a:t>
            </a:r>
            <a:r>
              <a:rPr lang="fr-FR" sz="40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TDAH Trouble déficitaires</a:t>
            </a:r>
          </a:p>
          <a:p>
            <a:r>
              <a:rPr lang="fr-FR" sz="40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   de l’attention avec ou sans</a:t>
            </a:r>
          </a:p>
          <a:p>
            <a:r>
              <a:rPr lang="fr-FR" sz="4000" dirty="0">
                <a:solidFill>
                  <a:srgbClr val="FF0000"/>
                </a:solidFill>
                <a:latin typeface="Comic Sans MS Bold"/>
                <a:cs typeface="Comic Sans MS Bold"/>
              </a:rPr>
              <a:t> </a:t>
            </a:r>
            <a:r>
              <a:rPr lang="fr-FR" sz="40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          hyperactivité</a:t>
            </a:r>
            <a:endParaRPr lang="fr-FR" sz="4000" dirty="0">
              <a:solidFill>
                <a:srgbClr val="FF0000"/>
              </a:solidFill>
              <a:latin typeface="Comic Sans MS Bold"/>
              <a:cs typeface="Comic Sans MS Bold"/>
            </a:endParaRPr>
          </a:p>
          <a:p>
            <a:r>
              <a:rPr lang="fr-FR" sz="36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-Héréditaire</a:t>
            </a:r>
          </a:p>
          <a:p>
            <a:r>
              <a:rPr lang="fr-FR" sz="36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-6 à 8% de la population</a:t>
            </a:r>
          </a:p>
          <a:p>
            <a:r>
              <a:rPr lang="fr-FR" sz="36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-Autant chez garçons et  filles</a:t>
            </a:r>
          </a:p>
          <a:p>
            <a:r>
              <a:rPr lang="fr-FR" sz="36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  l’expression est différente</a:t>
            </a:r>
          </a:p>
          <a:p>
            <a:r>
              <a:rPr lang="fr-FR" sz="36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-Devraient avoir de l’aide à</a:t>
            </a:r>
          </a:p>
          <a:p>
            <a:r>
              <a:rPr lang="fr-FR" sz="36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  l’école comme les « </a:t>
            </a:r>
            <a:r>
              <a:rPr lang="fr-FR" sz="3600" u="sng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DYS.</a:t>
            </a:r>
            <a:r>
              <a:rPr lang="fr-FR" sz="36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 »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9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777240" y="4362750"/>
            <a:ext cx="7543800" cy="1428450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/>
            </a:r>
            <a:br>
              <a:rPr lang="fr-FR" b="1" dirty="0" smtClean="0">
                <a:solidFill>
                  <a:schemeClr val="tx2"/>
                </a:solidFill>
              </a:rPr>
            </a:b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12" name="Espace réservé du contenu 11" descr=" hyp motrice - Version 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88" r="-16788"/>
          <a:stretch>
            <a:fillRect/>
          </a:stretch>
        </p:blipFill>
        <p:spPr>
          <a:xfrm>
            <a:off x="4274921" y="1182701"/>
            <a:ext cx="5145921" cy="5033537"/>
          </a:xfrm>
        </p:spPr>
      </p:pic>
      <p:sp>
        <p:nvSpPr>
          <p:cNvPr id="13" name="ZoneTexte 12"/>
          <p:cNvSpPr txBox="1"/>
          <p:nvPr/>
        </p:nvSpPr>
        <p:spPr>
          <a:xfrm>
            <a:off x="79533" y="0"/>
            <a:ext cx="89731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         	Conclusion</a:t>
            </a:r>
          </a:p>
          <a:p>
            <a:r>
              <a:rPr lang="fr-FR" sz="48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 </a:t>
            </a:r>
            <a:r>
              <a:rPr lang="fr-FR" sz="36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les TDAH sont </a:t>
            </a:r>
          </a:p>
          <a:p>
            <a:r>
              <a:rPr lang="fr-FR" sz="36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tous différents</a:t>
            </a:r>
          </a:p>
          <a:p>
            <a:r>
              <a:rPr lang="fr-FR" sz="36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Ils ont des traits et </a:t>
            </a:r>
          </a:p>
          <a:p>
            <a:r>
              <a:rPr lang="fr-FR" sz="3600" dirty="0">
                <a:solidFill>
                  <a:schemeClr val="tx2"/>
                </a:solidFill>
                <a:latin typeface="Comic Sans MS Bold"/>
                <a:cs typeface="Comic Sans MS Bold"/>
              </a:rPr>
              <a:t>u</a:t>
            </a:r>
            <a:r>
              <a:rPr lang="fr-FR" sz="36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n fonctionnement </a:t>
            </a:r>
          </a:p>
          <a:p>
            <a:r>
              <a:rPr lang="fr-FR" sz="36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commun mais ont </a:t>
            </a:r>
          </a:p>
          <a:p>
            <a:r>
              <a:rPr lang="fr-FR" sz="3600" dirty="0">
                <a:solidFill>
                  <a:schemeClr val="tx2"/>
                </a:solidFill>
                <a:latin typeface="Comic Sans MS Bold"/>
                <a:cs typeface="Comic Sans MS Bold"/>
              </a:rPr>
              <a:t>d</a:t>
            </a:r>
            <a:r>
              <a:rPr lang="fr-FR" sz="36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es personnalités </a:t>
            </a:r>
          </a:p>
          <a:p>
            <a:r>
              <a:rPr lang="fr-FR" sz="3600" dirty="0">
                <a:solidFill>
                  <a:schemeClr val="tx2"/>
                </a:solidFill>
                <a:latin typeface="Comic Sans MS Bold"/>
                <a:cs typeface="Comic Sans MS Bold"/>
              </a:rPr>
              <a:t>d</a:t>
            </a:r>
            <a:r>
              <a:rPr lang="fr-FR" sz="36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ifférentes.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1521" y="4420920"/>
            <a:ext cx="8215735" cy="1328214"/>
          </a:xfrm>
        </p:spPr>
        <p:txBody>
          <a:bodyPr/>
          <a:lstStyle/>
          <a:p>
            <a:pPr algn="ctr"/>
            <a:r>
              <a:rPr lang="fr-FR" sz="4000" i="1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Combinaison et Intensité </a:t>
            </a:r>
            <a:br>
              <a:rPr lang="fr-FR" sz="4000" i="1" dirty="0" smtClean="0">
                <a:solidFill>
                  <a:srgbClr val="FF0000"/>
                </a:solidFill>
                <a:latin typeface="Comic Sans MS Bold"/>
                <a:cs typeface="Comic Sans MS Bold"/>
              </a:rPr>
            </a:br>
            <a:r>
              <a:rPr lang="fr-FR" sz="4000" i="1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différente pour chaque enfant</a:t>
            </a:r>
            <a:endParaRPr lang="fr-FR" sz="4000" i="1" dirty="0">
              <a:solidFill>
                <a:srgbClr val="FF0000"/>
              </a:solidFill>
              <a:latin typeface="Comic Sans MS Bold"/>
              <a:cs typeface="Comic Sans MS Bol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0870" y="350837"/>
            <a:ext cx="8516386" cy="37404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		         </a:t>
            </a:r>
          </a:p>
          <a:p>
            <a:pPr marL="0" indent="0" algn="ctr">
              <a:buNone/>
            </a:pPr>
            <a:r>
              <a:rPr lang="fr-FR" dirty="0" smtClean="0"/>
              <a:t>   </a:t>
            </a:r>
            <a:r>
              <a:rPr lang="fr-FR" sz="44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LE TDAH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est composé de :</a:t>
            </a:r>
          </a:p>
          <a:p>
            <a:pPr>
              <a:buFont typeface="Wingdings" charset="2"/>
              <a:buChar char="ü"/>
            </a:pPr>
            <a:r>
              <a:rPr lang="fr-FR" sz="28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- Déficit d’attention</a:t>
            </a:r>
          </a:p>
          <a:p>
            <a:pPr>
              <a:buFont typeface="Wingdings" charset="2"/>
              <a:buChar char="ü"/>
            </a:pPr>
            <a:r>
              <a:rPr lang="fr-FR" sz="28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- Hyperactivité</a:t>
            </a:r>
          </a:p>
          <a:p>
            <a:pPr>
              <a:buFont typeface="Wingdings" charset="2"/>
              <a:buChar char="ü"/>
            </a:pPr>
            <a:r>
              <a:rPr lang="fr-FR" sz="28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- Impulsivité</a:t>
            </a:r>
          </a:p>
          <a:p>
            <a:pPr>
              <a:buFont typeface="Wingdings" charset="2"/>
              <a:buChar char="ü"/>
            </a:pPr>
            <a:r>
              <a:rPr lang="fr-FR" sz="28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- Hyperactivité mentale</a:t>
            </a:r>
          </a:p>
          <a:p>
            <a:pPr>
              <a:buFont typeface="Wingdings" charset="2"/>
              <a:buChar char="ü"/>
            </a:pPr>
            <a:r>
              <a:rPr lang="fr-FR" sz="28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- Troubles de l’opposition </a:t>
            </a:r>
          </a:p>
          <a:p>
            <a:pPr>
              <a:buFont typeface="Wingdings" charset="2"/>
              <a:buChar char="ü"/>
            </a:pPr>
            <a:endParaRPr lang="fr-FR" b="1" dirty="0" smtClean="0">
              <a:solidFill>
                <a:srgbClr val="ACCBF9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9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777240" y="4362750"/>
            <a:ext cx="7543800" cy="1428450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/>
            </a:r>
            <a:br>
              <a:rPr lang="fr-FR" b="1" dirty="0" smtClean="0">
                <a:solidFill>
                  <a:schemeClr val="tx2"/>
                </a:solidFill>
              </a:rPr>
            </a:b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12" name="Espace réservé du contenu 11" descr=" hyp motrice - Version 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88" r="-16788"/>
          <a:stretch>
            <a:fillRect/>
          </a:stretch>
        </p:blipFill>
        <p:spPr>
          <a:xfrm>
            <a:off x="1652508" y="1602752"/>
            <a:ext cx="5879841" cy="4721096"/>
          </a:xfrm>
        </p:spPr>
      </p:pic>
      <p:sp>
        <p:nvSpPr>
          <p:cNvPr id="13" name="ZoneTexte 12"/>
          <p:cNvSpPr txBox="1"/>
          <p:nvPr/>
        </p:nvSpPr>
        <p:spPr>
          <a:xfrm>
            <a:off x="668896" y="413811"/>
            <a:ext cx="8436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 Merci pour votre attention</a:t>
            </a:r>
            <a:endParaRPr lang="fr-FR" sz="4800" dirty="0">
              <a:solidFill>
                <a:schemeClr val="tx2"/>
              </a:solidFill>
              <a:latin typeface="Comic Sans MS Bold"/>
              <a:cs typeface="Comic Sans MS Bold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1555" y="685801"/>
            <a:ext cx="7910421" cy="5102113"/>
          </a:xfrm>
        </p:spPr>
        <p:txBody>
          <a:bodyPr/>
          <a:lstStyle/>
          <a:p>
            <a:pPr marL="18288" indent="0" algn="ctr">
              <a:buNone/>
            </a:pPr>
            <a:r>
              <a:rPr lang="fr-FR" sz="2400" b="1" dirty="0" smtClean="0">
                <a:solidFill>
                  <a:schemeClr val="tx2"/>
                </a:solidFill>
              </a:rPr>
              <a:t>     </a:t>
            </a:r>
            <a:r>
              <a:rPr lang="fr-FR" sz="24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IL Y A DES TRAITEMENTS QUI SONT DES</a:t>
            </a:r>
          </a:p>
          <a:p>
            <a:pPr marL="0" indent="0" algn="ctr">
              <a:buNone/>
            </a:pPr>
            <a:r>
              <a:rPr lang="fr-FR" sz="2400" dirty="0" smtClean="0">
                <a:latin typeface="Comic Sans MS Bold"/>
                <a:cs typeface="Comic Sans MS Bold"/>
              </a:rPr>
              <a:t> </a:t>
            </a:r>
            <a:r>
              <a:rPr lang="fr-FR" sz="24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LUNETTES POUR LE CERVEAU</a:t>
            </a:r>
          </a:p>
          <a:p>
            <a:pPr marL="0" indent="0" algn="ctr">
              <a:buNone/>
            </a:pPr>
            <a:r>
              <a:rPr lang="fr-FR" sz="36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C’est un problème dans l’autoroute de l’information du cerveau </a:t>
            </a:r>
            <a:r>
              <a:rPr lang="fr-FR" sz="3600" dirty="0" smtClean="0">
                <a:solidFill>
                  <a:srgbClr val="CCFF33"/>
                </a:solidFill>
                <a:latin typeface="Comic Sans MS Bold"/>
                <a:cs typeface="Comic Sans MS Bold"/>
              </a:rPr>
              <a:t>(neurotransmetteurs)</a:t>
            </a:r>
          </a:p>
          <a:p>
            <a:pPr marL="0" indent="0" algn="ctr">
              <a:buNone/>
            </a:pPr>
            <a:r>
              <a:rPr lang="fr-FR" sz="3600" dirty="0">
                <a:solidFill>
                  <a:srgbClr val="FF0000"/>
                </a:solidFill>
                <a:latin typeface="Comic Sans MS Bold"/>
                <a:cs typeface="Comic Sans MS Bold"/>
              </a:rPr>
              <a:t>l</a:t>
            </a:r>
            <a:r>
              <a:rPr lang="fr-FR" sz="36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es agents de la circulation ou les signaux sont inefficaces et la circulation devient très difficile.</a:t>
            </a:r>
            <a:endParaRPr lang="fr-FR" sz="3600" dirty="0">
              <a:solidFill>
                <a:srgbClr val="FF0000"/>
              </a:solidFill>
              <a:latin typeface="Comic Sans MS Bold"/>
              <a:cs typeface="Comic Sans MS Bold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51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7240" y="685801"/>
            <a:ext cx="8218924" cy="4326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            </a:t>
            </a:r>
          </a:p>
          <a:p>
            <a:pPr marL="0" indent="0">
              <a:buNone/>
            </a:pPr>
            <a:endParaRPr lang="fr-FR" sz="4300" b="1" dirty="0" smtClean="0">
              <a:solidFill>
                <a:srgbClr val="ACCBF9"/>
              </a:solidFill>
            </a:endParaRPr>
          </a:p>
          <a:p>
            <a:pPr marL="0" indent="0">
              <a:buNone/>
            </a:pPr>
            <a:r>
              <a:rPr lang="fr-FR" sz="4300" b="1" dirty="0" smtClean="0">
                <a:solidFill>
                  <a:srgbClr val="ACCBF9"/>
                </a:solidFill>
              </a:rPr>
              <a:t>   </a:t>
            </a:r>
            <a:r>
              <a:rPr lang="fr-FR" sz="4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Le TDAH est un problème de</a:t>
            </a:r>
          </a:p>
          <a:p>
            <a:pPr marL="0" indent="0">
              <a:buNone/>
            </a:pPr>
            <a:r>
              <a:rPr lang="fr-FR" sz="40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POUVOIR</a:t>
            </a:r>
            <a:r>
              <a:rPr lang="fr-FR" sz="24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 </a:t>
            </a:r>
            <a:r>
              <a:rPr lang="fr-FR" sz="39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et non de </a:t>
            </a:r>
            <a:r>
              <a:rPr lang="fr-FR" sz="4800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VOULOIR</a:t>
            </a:r>
          </a:p>
          <a:p>
            <a:pPr marL="0" indent="0">
              <a:buNone/>
            </a:pPr>
            <a:r>
              <a:rPr lang="fr-FR" dirty="0" smtClean="0"/>
              <a:t>						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5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2 exemples de TDAH adulte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6" name="Espace réservé du contenu 5" descr="images-2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139" r="-42139"/>
          <a:stretch>
            <a:fillRect/>
          </a:stretch>
        </p:blipFill>
        <p:spPr>
          <a:xfrm>
            <a:off x="-282214" y="612008"/>
            <a:ext cx="4832128" cy="3268794"/>
          </a:xfrm>
        </p:spPr>
      </p:pic>
      <p:pic>
        <p:nvPicPr>
          <p:cNvPr id="7" name="Image 6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957" y="656258"/>
            <a:ext cx="3022124" cy="326879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77240" y="5882592"/>
            <a:ext cx="212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Hyperactif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470957" y="5823800"/>
            <a:ext cx="292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Déficit d’attention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1562" y="5135670"/>
            <a:ext cx="7569478" cy="655529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Un autre exemple enfant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i="1" dirty="0">
                <a:solidFill>
                  <a:srgbClr val="FF0000"/>
                </a:solidFill>
              </a:rPr>
              <a:t>D</a:t>
            </a:r>
            <a:r>
              <a:rPr lang="fr-FR" b="1" i="1" dirty="0" smtClean="0">
                <a:solidFill>
                  <a:srgbClr val="FF0000"/>
                </a:solidFill>
              </a:rPr>
              <a:t>enis the menace</a:t>
            </a:r>
            <a:endParaRPr lang="fr-FR" b="1" i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more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757" r="-26757"/>
          <a:stretch>
            <a:fillRect/>
          </a:stretch>
        </p:blipFill>
        <p:spPr>
          <a:xfrm>
            <a:off x="1855845" y="350838"/>
            <a:ext cx="5360912" cy="3864047"/>
          </a:xfrm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3214" y="477205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Exemple livre HOFFMANN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der Struwwelpeter (1850)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IMG4_000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356" r="-20356"/>
          <a:stretch>
            <a:fillRect/>
          </a:stretch>
        </p:blipFill>
        <p:spPr>
          <a:xfrm>
            <a:off x="2279826" y="4256486"/>
            <a:ext cx="4469771" cy="2458202"/>
          </a:xfrm>
        </p:spPr>
      </p:pic>
      <p:pic>
        <p:nvPicPr>
          <p:cNvPr id="5" name="Image 4" descr="add boo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41" y="1623622"/>
            <a:ext cx="3257210" cy="2491294"/>
          </a:xfrm>
          <a:prstGeom prst="rect">
            <a:avLst/>
          </a:prstGeom>
        </p:spPr>
      </p:pic>
      <p:pic>
        <p:nvPicPr>
          <p:cNvPr id="9" name="Image 8" descr="IMGbook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032" y="1623622"/>
            <a:ext cx="3577092" cy="2524482"/>
          </a:xfrm>
          <a:prstGeom prst="rect">
            <a:avLst/>
          </a:prstGeom>
        </p:spPr>
      </p:pic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7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 descr="My BD concentration hyp mental - copi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6849" y="685801"/>
            <a:ext cx="2598030" cy="3429000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5845568" y="349020"/>
            <a:ext cx="2891278" cy="3907085"/>
          </a:xfrm>
        </p:spPr>
        <p:txBody>
          <a:bodyPr/>
          <a:lstStyle/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Focaliser l’attention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Hyperactivité mentale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Traitement de l’info Organisation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Procrastination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Oublis.</a:t>
            </a:r>
          </a:p>
          <a:p>
            <a:r>
              <a:rPr lang="fr-FR" sz="2000" dirty="0" smtClean="0">
                <a:solidFill>
                  <a:srgbClr val="ACCBF9"/>
                </a:solidFill>
                <a:latin typeface="Comic Sans MS Bold"/>
                <a:cs typeface="Comic Sans MS Bold"/>
              </a:rPr>
              <a:t>Pensée en image ressentie</a:t>
            </a:r>
            <a:endParaRPr lang="fr-FR" sz="2000" dirty="0">
              <a:solidFill>
                <a:srgbClr val="ACCBF9"/>
              </a:solidFill>
              <a:latin typeface="Comic Sans MS Bold"/>
              <a:cs typeface="Comic Sans MS Bold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30119" y="4546955"/>
            <a:ext cx="8106727" cy="1816267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DEFICIT D’ATTENTION</a:t>
            </a:r>
            <a:b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</a:br>
            <a:r>
              <a:rPr lang="fr-FR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  </a:t>
            </a:r>
            <a:r>
              <a:rPr lang="fr-FR" sz="3200" dirty="0" smtClean="0">
                <a:solidFill>
                  <a:schemeClr val="tx2"/>
                </a:solidFill>
                <a:latin typeface="Comic Sans MS Bold"/>
                <a:cs typeface="Comic Sans MS Bold"/>
              </a:rPr>
              <a:t>prédominance déficit d’ attention</a:t>
            </a:r>
            <a:endParaRPr lang="fr-FR" sz="3200" dirty="0">
              <a:solidFill>
                <a:schemeClr val="tx2"/>
              </a:solidFill>
              <a:latin typeface="Comic Sans MS Bold"/>
              <a:cs typeface="Comic Sans MS Bold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4294967295"/>
          </p:nvPr>
        </p:nvSpPr>
        <p:spPr>
          <a:xfrm>
            <a:off x="5632297" y="349020"/>
            <a:ext cx="3189373" cy="3765781"/>
          </a:xfrm>
        </p:spPr>
        <p:txBody>
          <a:bodyPr/>
          <a:lstStyle/>
          <a:p>
            <a:pPr marL="18288" indent="0">
              <a:buNone/>
            </a:pP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b="1" i="1" dirty="0" smtClean="0">
                <a:solidFill>
                  <a:srgbClr val="FF0000"/>
                </a:solidFill>
              </a:rPr>
              <a:t>     </a:t>
            </a:r>
          </a:p>
          <a:p>
            <a:pPr marL="18288" indent="0">
              <a:buNone/>
            </a:pPr>
            <a:endParaRPr lang="fr-FR" b="1" i="1" dirty="0" smtClean="0">
              <a:solidFill>
                <a:srgbClr val="FF0000"/>
              </a:solidFill>
            </a:endParaRPr>
          </a:p>
          <a:p>
            <a:pPr marL="18288" indent="0">
              <a:buNone/>
            </a:pPr>
            <a:endParaRPr lang="fr-FR" b="1" i="1" dirty="0">
              <a:solidFill>
                <a:srgbClr val="FF0000"/>
              </a:solidFill>
            </a:endParaRPr>
          </a:p>
        </p:txBody>
      </p:sp>
      <p:pic>
        <p:nvPicPr>
          <p:cNvPr id="11" name="Image 10" descr="IMGadhd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143" y="685801"/>
            <a:ext cx="2062389" cy="3429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592017" y="620019"/>
            <a:ext cx="1364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Difficultés</a:t>
            </a:r>
            <a:endParaRPr lang="fr-FR" dirty="0">
              <a:solidFill>
                <a:srgbClr val="FF0000"/>
              </a:solidFill>
              <a:latin typeface="Comic Sans MS Bold"/>
              <a:cs typeface="Comic Sans MS Bold"/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Nicole Cuddy, Psychologue spécialiste en Psychothérapie FSP</a:t>
            </a:r>
            <a:endParaRPr lang="en-US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Élémentair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Élémentaire.thmx</Template>
  <TotalTime>767</TotalTime>
  <Words>1037</Words>
  <Application>Microsoft Macintosh PowerPoint</Application>
  <PresentationFormat>Présentation à l'écran (4:3)</PresentationFormat>
  <Paragraphs>344</Paragraphs>
  <Slides>30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Calibri</vt:lpstr>
      <vt:lpstr>Comic Sans MS</vt:lpstr>
      <vt:lpstr>Comic Sans MS Bold</vt:lpstr>
      <vt:lpstr>Palatino Linotype</vt:lpstr>
      <vt:lpstr>Wingdings</vt:lpstr>
      <vt:lpstr>Élémentaire</vt:lpstr>
      <vt:lpstr>Présentation PowerPoint</vt:lpstr>
      <vt:lpstr>Présentation PowerPoint</vt:lpstr>
      <vt:lpstr>Combinaison et Intensité  différente pour chaque enfant</vt:lpstr>
      <vt:lpstr>Présentation PowerPoint</vt:lpstr>
      <vt:lpstr>Présentation PowerPoint</vt:lpstr>
      <vt:lpstr>2 exemples de TDAH adulte</vt:lpstr>
      <vt:lpstr>Un autre exemple enfant Denis the menace</vt:lpstr>
      <vt:lpstr>Exemple livre HOFFMANN der Struwwelpeter (1850)</vt:lpstr>
      <vt:lpstr>DEFICIT D’ATTENTION   prédominance déficit d’ attention</vt:lpstr>
      <vt:lpstr>1 DEFICIT D’ATTENTION         +       2  IMPULSIVITE            +      3 HYPERACTIVITE   Combinaison possible :          1 def. d’attention  seul             ou             1 def. d’attention + 2 impulsivité              ou                  1 def. d’attention + 2 impulsivité + 3 hyperactivité légère      </vt:lpstr>
      <vt:lpstr>DEFICIT D’ATTENTION      avec un peu d’impulsivité</vt:lpstr>
      <vt:lpstr>DEFICIT D’ATTENTION     avec un peu d’HYPERACTIVITE</vt:lpstr>
      <vt:lpstr>DEFICIT D’ATTENTION    avec prédominance d’hyperactivité</vt:lpstr>
      <vt:lpstr>DEFICIT D’ATTENTION    avec prédominance d’hyperactivité</vt:lpstr>
      <vt:lpstr>DEFICIT D’ATTENTION     avec prédominance d’hyperactivité</vt:lpstr>
      <vt:lpstr>DEFICIT D’ATTENTION    avec ou sans hyperactivité               TDAH</vt:lpstr>
      <vt:lpstr>DEFICIT D’ATTENTION     avec ou sans hyperactivité                TDAH</vt:lpstr>
      <vt:lpstr>DEFICIT D’ATTENTION     avec ou sans hyperactivité               TDAH</vt:lpstr>
      <vt:lpstr>DEFICIT D’ATTENTION     avec ou sans hyperactivité                TDAH</vt:lpstr>
      <vt:lpstr>Présentation PowerPoint</vt:lpstr>
      <vt:lpstr>DEFICIT D’ATTENTION     avec ou sans hyperactivité               TDAH</vt:lpstr>
      <vt:lpstr>DEFICIT D’ATTENTION     avec ou sans hyperactivité                TDAH</vt:lpstr>
      <vt:lpstr>Présentation PowerPoint</vt:lpstr>
      <vt:lpstr>Présentation PowerPoint</vt:lpstr>
      <vt:lpstr>Quelques personnes célèbres avec TDAH</vt:lpstr>
      <vt:lpstr>    TDAH prédominance  DEFICIT D’ATTENTION </vt:lpstr>
      <vt:lpstr>  TDAH Prédominance  IMPULSIVITE ET HYPERACTIVITE</vt:lpstr>
      <vt:lpstr>Présentation PowerPoint</vt:lpstr>
      <vt:lpstr> 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TDAH  Déficit d’attention avec    ou sans hyperactivité</dc:title>
  <dc:creator>Nicole Cuddy Pierrehumbert</dc:creator>
  <cp:lastModifiedBy>Utilisateur de Microsoft Office</cp:lastModifiedBy>
  <cp:revision>120</cp:revision>
  <cp:lastPrinted>2015-02-15T11:11:56Z</cp:lastPrinted>
  <dcterms:created xsi:type="dcterms:W3CDTF">2014-02-16T10:18:42Z</dcterms:created>
  <dcterms:modified xsi:type="dcterms:W3CDTF">2015-11-16T13:22:19Z</dcterms:modified>
</cp:coreProperties>
</file>